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1543" r:id="rId2"/>
    <p:sldId id="1459" r:id="rId3"/>
    <p:sldId id="1501" r:id="rId4"/>
    <p:sldId id="1502" r:id="rId5"/>
    <p:sldId id="1509" r:id="rId6"/>
    <p:sldId id="1500" r:id="rId7"/>
    <p:sldId id="1499" r:id="rId8"/>
    <p:sldId id="1511" r:id="rId9"/>
    <p:sldId id="1512" r:id="rId10"/>
    <p:sldId id="1504" r:id="rId11"/>
    <p:sldId id="1526" r:id="rId12"/>
    <p:sldId id="1529" r:id="rId13"/>
    <p:sldId id="1525" r:id="rId14"/>
    <p:sldId id="1531" r:id="rId15"/>
    <p:sldId id="1533" r:id="rId16"/>
    <p:sldId id="1505" r:id="rId17"/>
    <p:sldId id="1523" r:id="rId18"/>
    <p:sldId id="1524" r:id="rId19"/>
    <p:sldId id="1518" r:id="rId20"/>
    <p:sldId id="1508" r:id="rId21"/>
    <p:sldId id="1514" r:id="rId22"/>
    <p:sldId id="1515" r:id="rId23"/>
    <p:sldId id="1544" r:id="rId24"/>
    <p:sldId id="1545" r:id="rId25"/>
    <p:sldId id="1546" r:id="rId26"/>
    <p:sldId id="1547" r:id="rId27"/>
    <p:sldId id="1548" r:id="rId28"/>
    <p:sldId id="1553" r:id="rId29"/>
    <p:sldId id="1550" r:id="rId30"/>
    <p:sldId id="1555" r:id="rId31"/>
    <p:sldId id="1554" r:id="rId32"/>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4C3C6-BE35-40AC-B2AA-E76EB7148504}" v="4" dt="2023-10-21T19:50:15.27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5" autoAdjust="0"/>
    <p:restoredTop sz="65477" autoAdjust="0"/>
  </p:normalViewPr>
  <p:slideViewPr>
    <p:cSldViewPr snapToGrid="0">
      <p:cViewPr varScale="1">
        <p:scale>
          <a:sx n="118" d="100"/>
          <a:sy n="118" d="100"/>
        </p:scale>
        <p:origin x="1296" y="19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pt-BR"/>
          </a:p>
        </p:txBody>
      </p:sp>
      <p:sp>
        <p:nvSpPr>
          <p:cNvPr id="3" name="Espaço Reservado para Dat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3E9A6C53-4B72-4CBE-ABD3-2D5A92973565}" type="datetimeFigureOut">
              <a:rPr lang="pt-BR" smtClean="0"/>
              <a:t>10/03/2024</a:t>
            </a:fld>
            <a:endParaRPr lang="pt-BR"/>
          </a:p>
        </p:txBody>
      </p:sp>
      <p:sp>
        <p:nvSpPr>
          <p:cNvPr id="4" name="Espaço Reservado para Imagem de Slide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pt-BR"/>
          </a:p>
        </p:txBody>
      </p:sp>
      <p:sp>
        <p:nvSpPr>
          <p:cNvPr id="5" name="Espaço Reservado para Anotaçõ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pt-BR"/>
          </a:p>
        </p:txBody>
      </p:sp>
      <p:sp>
        <p:nvSpPr>
          <p:cNvPr id="7" name="Espaço Reservado para Número de Slid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5B42747-23A5-4DBE-B077-C00E4F62E4E9}" type="slidenum">
              <a:rPr lang="pt-BR" smtClean="0"/>
              <a:t>‹#›</a:t>
            </a:fld>
            <a:endParaRPr lang="pt-BR"/>
          </a:p>
        </p:txBody>
      </p:sp>
    </p:spTree>
    <p:extLst>
      <p:ext uri="{BB962C8B-B14F-4D97-AF65-F5344CB8AC3E}">
        <p14:creationId xmlns:p14="http://schemas.microsoft.com/office/powerpoint/2010/main" val="255879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dirty="0"/>
          </a:p>
        </p:txBody>
      </p:sp>
      <p:sp>
        <p:nvSpPr>
          <p:cNvPr id="4" name="Espaço Reservado para Número de Slide 3"/>
          <p:cNvSpPr>
            <a:spLocks noGrp="1"/>
          </p:cNvSpPr>
          <p:nvPr>
            <p:ph type="sldNum" sz="quarter" idx="5"/>
          </p:nvPr>
        </p:nvSpPr>
        <p:spPr/>
        <p:txBody>
          <a:bodyPr/>
          <a:lstStyle/>
          <a:p>
            <a:fld id="{AE8F649C-2E54-4D2F-81A2-AA19C30C909F}" type="slidenum">
              <a:rPr lang="pt-BR" smtClean="0"/>
              <a:t>1</a:t>
            </a:fld>
            <a:endParaRPr lang="pt-BR" dirty="0"/>
          </a:p>
        </p:txBody>
      </p:sp>
    </p:spTree>
    <p:extLst>
      <p:ext uri="{BB962C8B-B14F-4D97-AF65-F5344CB8AC3E}">
        <p14:creationId xmlns:p14="http://schemas.microsoft.com/office/powerpoint/2010/main" val="1635263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10</a:t>
            </a:fld>
            <a:endParaRPr lang="pt-BR"/>
          </a:p>
        </p:txBody>
      </p:sp>
    </p:spTree>
    <p:extLst>
      <p:ext uri="{BB962C8B-B14F-4D97-AF65-F5344CB8AC3E}">
        <p14:creationId xmlns:p14="http://schemas.microsoft.com/office/powerpoint/2010/main" val="1368287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init</a:t>
            </a:r>
            <a:r>
              <a:rPr lang="pt-BR" b="0" i="0" dirty="0">
                <a:solidFill>
                  <a:srgbClr val="D1D5DB"/>
                </a:solidFill>
                <a:effectLst/>
                <a:latin typeface="Söhne"/>
              </a:rPr>
              <a:t>" é usado para inicializar um diretório de trabalho do </a:t>
            </a:r>
            <a:r>
              <a:rPr lang="pt-BR" b="0" i="0" dirty="0" err="1">
                <a:solidFill>
                  <a:srgbClr val="D1D5DB"/>
                </a:solidFill>
                <a:effectLst/>
                <a:latin typeface="Söhne"/>
              </a:rPr>
              <a:t>Terraform</a:t>
            </a:r>
            <a:r>
              <a:rPr lang="pt-BR" b="0" i="0" dirty="0">
                <a:solidFill>
                  <a:srgbClr val="D1D5DB"/>
                </a:solidFill>
                <a:effectLst/>
                <a:latin typeface="Söhne"/>
              </a:rPr>
              <a:t>. Ele é geralmente o primeiro comando que você executa em um novo projeto do </a:t>
            </a:r>
            <a:r>
              <a:rPr lang="pt-BR" b="0" i="0" dirty="0" err="1">
                <a:solidFill>
                  <a:srgbClr val="D1D5DB"/>
                </a:solidFill>
                <a:effectLst/>
                <a:latin typeface="Söhne"/>
              </a:rPr>
              <a:t>Terraform</a:t>
            </a:r>
            <a:r>
              <a:rPr lang="pt-BR" b="0" i="0" dirty="0">
                <a:solidFill>
                  <a:srgbClr val="D1D5DB"/>
                </a:solidFill>
                <a:effectLst/>
                <a:latin typeface="Söhne"/>
              </a:rPr>
              <a:t> e deve ser executado sempre que um novo módulo ou provedor é adicionado ao seu projeto.</a:t>
            </a:r>
          </a:p>
          <a:p>
            <a:pPr algn="l"/>
            <a:r>
              <a:rPr lang="pt-BR" b="0" i="0" dirty="0">
                <a:solidFill>
                  <a:srgbClr val="D1D5DB"/>
                </a:solidFill>
                <a:effectLst/>
                <a:latin typeface="Söhne"/>
              </a:rPr>
              <a:t>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init</a:t>
            </a:r>
            <a:r>
              <a:rPr lang="pt-BR" b="0" i="0" dirty="0">
                <a:solidFill>
                  <a:srgbClr val="D1D5DB"/>
                </a:solidFill>
                <a:effectLst/>
                <a:latin typeface="Söhne"/>
              </a:rPr>
              <a:t>" faz várias coisas importantes:</a:t>
            </a:r>
          </a:p>
          <a:p>
            <a:pPr algn="l">
              <a:buFont typeface="+mj-lt"/>
              <a:buAutoNum type="arabicPeriod"/>
            </a:pPr>
            <a:r>
              <a:rPr lang="pt-BR" b="0" i="0" dirty="0">
                <a:solidFill>
                  <a:srgbClr val="D1D5DB"/>
                </a:solidFill>
                <a:effectLst/>
                <a:latin typeface="Söhne"/>
              </a:rPr>
              <a:t>Instala os plugins do provedor: Ele instala os plugins necessários para trabalhar com os provedores de infraestrutura que você definiu em seu código. Por exemplo, se você estiver usando o provedor AWS, o </a:t>
            </a:r>
            <a:r>
              <a:rPr lang="pt-BR" b="0" i="0" dirty="0" err="1">
                <a:solidFill>
                  <a:srgbClr val="D1D5DB"/>
                </a:solidFill>
                <a:effectLst/>
                <a:latin typeface="Söhne"/>
              </a:rPr>
              <a:t>Terraform</a:t>
            </a:r>
            <a:r>
              <a:rPr lang="pt-BR" b="0" i="0" dirty="0">
                <a:solidFill>
                  <a:srgbClr val="D1D5DB"/>
                </a:solidFill>
                <a:effectLst/>
                <a:latin typeface="Söhne"/>
              </a:rPr>
              <a:t> irá baixar e instalar o plugin do AWS para você.</a:t>
            </a:r>
          </a:p>
          <a:p>
            <a:pPr algn="l">
              <a:buFont typeface="+mj-lt"/>
              <a:buAutoNum type="arabicPeriod"/>
            </a:pPr>
            <a:r>
              <a:rPr lang="pt-BR" b="0" i="0" dirty="0">
                <a:solidFill>
                  <a:srgbClr val="D1D5DB"/>
                </a:solidFill>
                <a:effectLst/>
                <a:latin typeface="Söhne"/>
              </a:rPr>
              <a:t>Baixa e instala as dependências do módulo: Ele verifica se há atualizações de versão de seus módulos e baixa as versões especificadas para seu cache local. Seus módulos podem ter dependências em outros módulos e 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init</a:t>
            </a:r>
            <a:r>
              <a:rPr lang="pt-BR" b="0" i="0" dirty="0">
                <a:solidFill>
                  <a:srgbClr val="D1D5DB"/>
                </a:solidFill>
                <a:effectLst/>
                <a:latin typeface="Söhne"/>
              </a:rPr>
              <a:t>" garantirá que todas as dependências sejam resolvidas e baixadas.</a:t>
            </a:r>
          </a:p>
          <a:p>
            <a:pPr algn="l">
              <a:buFont typeface="+mj-lt"/>
              <a:buAutoNum type="arabicPeriod"/>
            </a:pPr>
            <a:r>
              <a:rPr lang="pt-BR" b="0" i="0" dirty="0">
                <a:solidFill>
                  <a:srgbClr val="D1D5DB"/>
                </a:solidFill>
                <a:effectLst/>
                <a:latin typeface="Söhne"/>
              </a:rPr>
              <a:t>Inicializa o estado do </a:t>
            </a:r>
            <a:r>
              <a:rPr lang="pt-BR" b="0" i="0" dirty="0" err="1">
                <a:solidFill>
                  <a:srgbClr val="D1D5DB"/>
                </a:solidFill>
                <a:effectLst/>
                <a:latin typeface="Söhne"/>
              </a:rPr>
              <a:t>Terraform</a:t>
            </a:r>
            <a:r>
              <a:rPr lang="pt-BR" b="0" i="0" dirty="0">
                <a:solidFill>
                  <a:srgbClr val="D1D5DB"/>
                </a:solidFill>
                <a:effectLst/>
                <a:latin typeface="Söhne"/>
              </a:rPr>
              <a:t>: Ele configura o </a:t>
            </a:r>
            <a:r>
              <a:rPr lang="pt-BR" b="0" i="0" dirty="0" err="1">
                <a:solidFill>
                  <a:srgbClr val="D1D5DB"/>
                </a:solidFill>
                <a:effectLst/>
                <a:latin typeface="Söhne"/>
              </a:rPr>
              <a:t>backend</a:t>
            </a:r>
            <a:r>
              <a:rPr lang="pt-BR" b="0" i="0" dirty="0">
                <a:solidFill>
                  <a:srgbClr val="D1D5DB"/>
                </a:solidFill>
                <a:effectLst/>
                <a:latin typeface="Söhne"/>
              </a:rPr>
              <a:t> e o estado do </a:t>
            </a:r>
            <a:r>
              <a:rPr lang="pt-BR" b="0" i="0" dirty="0" err="1">
                <a:solidFill>
                  <a:srgbClr val="D1D5DB"/>
                </a:solidFill>
                <a:effectLst/>
                <a:latin typeface="Söhne"/>
              </a:rPr>
              <a:t>Terraform</a:t>
            </a:r>
            <a:r>
              <a:rPr lang="pt-BR" b="0" i="0" dirty="0">
                <a:solidFill>
                  <a:srgbClr val="D1D5DB"/>
                </a:solidFill>
                <a:effectLst/>
                <a:latin typeface="Söhne"/>
              </a:rPr>
              <a:t>. O </a:t>
            </a:r>
            <a:r>
              <a:rPr lang="pt-BR" b="0" i="0" dirty="0" err="1">
                <a:solidFill>
                  <a:srgbClr val="D1D5DB"/>
                </a:solidFill>
                <a:effectLst/>
                <a:latin typeface="Söhne"/>
              </a:rPr>
              <a:t>Terraform</a:t>
            </a:r>
            <a:r>
              <a:rPr lang="pt-BR" b="0" i="0" dirty="0">
                <a:solidFill>
                  <a:srgbClr val="D1D5DB"/>
                </a:solidFill>
                <a:effectLst/>
                <a:latin typeface="Söhne"/>
              </a:rPr>
              <a:t> armazena o estado da infraestrutura em um arquivo local chamado "</a:t>
            </a:r>
            <a:r>
              <a:rPr lang="pt-BR" b="0" i="0" dirty="0" err="1">
                <a:solidFill>
                  <a:srgbClr val="D1D5DB"/>
                </a:solidFill>
                <a:effectLst/>
                <a:latin typeface="Söhne"/>
              </a:rPr>
              <a:t>terraform.tfstate</a:t>
            </a:r>
            <a:r>
              <a:rPr lang="pt-BR" b="0" i="0" dirty="0">
                <a:solidFill>
                  <a:srgbClr val="D1D5DB"/>
                </a:solidFill>
                <a:effectLst/>
                <a:latin typeface="Söhne"/>
              </a:rPr>
              <a:t>" por padrão, ou em um </a:t>
            </a:r>
            <a:r>
              <a:rPr lang="pt-BR" b="0" i="0" dirty="0" err="1">
                <a:solidFill>
                  <a:srgbClr val="D1D5DB"/>
                </a:solidFill>
                <a:effectLst/>
                <a:latin typeface="Söhne"/>
              </a:rPr>
              <a:t>backend</a:t>
            </a:r>
            <a:r>
              <a:rPr lang="pt-BR" b="0" i="0" dirty="0">
                <a:solidFill>
                  <a:srgbClr val="D1D5DB"/>
                </a:solidFill>
                <a:effectLst/>
                <a:latin typeface="Söhne"/>
              </a:rPr>
              <a:t> remoto, como o </a:t>
            </a:r>
            <a:r>
              <a:rPr lang="pt-BR" b="0" i="0" dirty="0" err="1">
                <a:solidFill>
                  <a:srgbClr val="D1D5DB"/>
                </a:solidFill>
                <a:effectLst/>
                <a:latin typeface="Söhne"/>
              </a:rPr>
              <a:t>Amazon</a:t>
            </a:r>
            <a:r>
              <a:rPr lang="pt-BR" b="0" i="0" dirty="0">
                <a:solidFill>
                  <a:srgbClr val="D1D5DB"/>
                </a:solidFill>
                <a:effectLst/>
                <a:latin typeface="Söhne"/>
              </a:rPr>
              <a:t> S3 ou o Consul. 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init</a:t>
            </a:r>
            <a:r>
              <a:rPr lang="pt-BR" b="0" i="0" dirty="0">
                <a:solidFill>
                  <a:srgbClr val="D1D5DB"/>
                </a:solidFill>
                <a:effectLst/>
                <a:latin typeface="Söhne"/>
              </a:rPr>
              <a:t>" configura o estado do </a:t>
            </a:r>
            <a:r>
              <a:rPr lang="pt-BR" b="0" i="0" dirty="0" err="1">
                <a:solidFill>
                  <a:srgbClr val="D1D5DB"/>
                </a:solidFill>
                <a:effectLst/>
                <a:latin typeface="Söhne"/>
              </a:rPr>
              <a:t>Terraform</a:t>
            </a:r>
            <a:r>
              <a:rPr lang="pt-BR" b="0" i="0" dirty="0">
                <a:solidFill>
                  <a:srgbClr val="D1D5DB"/>
                </a:solidFill>
                <a:effectLst/>
                <a:latin typeface="Söhne"/>
              </a:rPr>
              <a:t> para que ele possa ser gerenciado e compartilhado entre as equipes.</a:t>
            </a:r>
          </a:p>
          <a:p>
            <a:pPr algn="l">
              <a:buFont typeface="+mj-lt"/>
              <a:buAutoNum type="arabicPeriod"/>
            </a:pPr>
            <a:r>
              <a:rPr lang="pt-BR" b="0" i="0" dirty="0">
                <a:solidFill>
                  <a:srgbClr val="D1D5DB"/>
                </a:solidFill>
                <a:effectLst/>
                <a:latin typeface="Söhne"/>
              </a:rPr>
              <a:t>Verifica se há erros de sintaxe: Ele verifica a sintaxe de seus arquivos de configuração e relata quaisquer erros de sintaxe. Isso é útil para identificar erros no código antes que você execute outros comandos do </a:t>
            </a:r>
            <a:r>
              <a:rPr lang="pt-BR" b="0" i="0" dirty="0" err="1">
                <a:solidFill>
                  <a:srgbClr val="D1D5DB"/>
                </a:solidFill>
                <a:effectLst/>
                <a:latin typeface="Söhne"/>
              </a:rPr>
              <a:t>Terraform</a:t>
            </a:r>
            <a:r>
              <a:rPr lang="pt-BR" b="0" i="0" dirty="0">
                <a:solidFill>
                  <a:srgbClr val="D1D5DB"/>
                </a:solidFill>
                <a:effectLst/>
                <a:latin typeface="Söhne"/>
              </a:rPr>
              <a:t>.</a:t>
            </a:r>
          </a:p>
          <a:p>
            <a:pPr algn="l"/>
            <a:r>
              <a:rPr lang="pt-BR" b="0" i="0" dirty="0">
                <a:solidFill>
                  <a:srgbClr val="D1D5DB"/>
                </a:solidFill>
                <a:effectLst/>
                <a:latin typeface="Söhne"/>
              </a:rPr>
              <a:t>Em resumo, 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init</a:t>
            </a:r>
            <a:r>
              <a:rPr lang="pt-BR" b="0" i="0" dirty="0">
                <a:solidFill>
                  <a:srgbClr val="D1D5DB"/>
                </a:solidFill>
                <a:effectLst/>
                <a:latin typeface="Söhne"/>
              </a:rPr>
              <a:t>" é uma etapa importante no processo de usar o </a:t>
            </a:r>
            <a:r>
              <a:rPr lang="pt-BR" b="0" i="0" dirty="0" err="1">
                <a:solidFill>
                  <a:srgbClr val="D1D5DB"/>
                </a:solidFill>
                <a:effectLst/>
                <a:latin typeface="Söhne"/>
              </a:rPr>
              <a:t>Terraform</a:t>
            </a:r>
            <a:r>
              <a:rPr lang="pt-BR" b="0" i="0" dirty="0">
                <a:solidFill>
                  <a:srgbClr val="D1D5DB"/>
                </a:solidFill>
                <a:effectLst/>
                <a:latin typeface="Söhne"/>
              </a:rPr>
              <a:t>. Ele garante que o ambiente de trabalho esteja configurado corretamente e que todas as dependências estejam instaladas antes de executar outros comandos do </a:t>
            </a:r>
            <a:r>
              <a:rPr lang="pt-BR" b="0" i="0" dirty="0" err="1">
                <a:solidFill>
                  <a:srgbClr val="D1D5DB"/>
                </a:solidFill>
                <a:effectLst/>
                <a:latin typeface="Söhne"/>
              </a:rPr>
              <a:t>Terraform</a:t>
            </a:r>
            <a:r>
              <a:rPr lang="pt-BR" b="0" i="0" dirty="0">
                <a:solidFill>
                  <a:srgbClr val="D1D5DB"/>
                </a:solidFill>
                <a:effectLst/>
                <a:latin typeface="Söhne"/>
              </a:rPr>
              <a:t>.</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11</a:t>
            </a:fld>
            <a:endParaRPr lang="pt-BR"/>
          </a:p>
        </p:txBody>
      </p:sp>
    </p:spTree>
    <p:extLst>
      <p:ext uri="{BB962C8B-B14F-4D97-AF65-F5344CB8AC3E}">
        <p14:creationId xmlns:p14="http://schemas.microsoft.com/office/powerpoint/2010/main" val="250095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12</a:t>
            </a:fld>
            <a:endParaRPr lang="pt-BR"/>
          </a:p>
        </p:txBody>
      </p:sp>
    </p:spTree>
    <p:extLst>
      <p:ext uri="{BB962C8B-B14F-4D97-AF65-F5344CB8AC3E}">
        <p14:creationId xmlns:p14="http://schemas.microsoft.com/office/powerpoint/2010/main" val="1078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O estado do </a:t>
            </a:r>
            <a:r>
              <a:rPr lang="pt-BR" b="0" i="0" dirty="0" err="1">
                <a:solidFill>
                  <a:srgbClr val="D1D5DB"/>
                </a:solidFill>
                <a:effectLst/>
                <a:latin typeface="Söhne"/>
              </a:rPr>
              <a:t>Terraform</a:t>
            </a:r>
            <a:r>
              <a:rPr lang="pt-BR" b="0" i="0" dirty="0">
                <a:solidFill>
                  <a:srgbClr val="D1D5DB"/>
                </a:solidFill>
                <a:effectLst/>
                <a:latin typeface="Söhne"/>
              </a:rPr>
              <a:t>, ou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state</a:t>
            </a:r>
            <a:r>
              <a:rPr lang="pt-BR" b="0" i="0" dirty="0">
                <a:solidFill>
                  <a:srgbClr val="D1D5DB"/>
                </a:solidFill>
                <a:effectLst/>
                <a:latin typeface="Söhne"/>
              </a:rPr>
              <a:t>", é uma parte fundamental do funcionamento do </a:t>
            </a:r>
            <a:r>
              <a:rPr lang="pt-BR" b="0" i="0" dirty="0" err="1">
                <a:solidFill>
                  <a:srgbClr val="D1D5DB"/>
                </a:solidFill>
                <a:effectLst/>
                <a:latin typeface="Söhne"/>
              </a:rPr>
              <a:t>Terraform</a:t>
            </a:r>
            <a:r>
              <a:rPr lang="pt-BR" b="0" i="0" dirty="0">
                <a:solidFill>
                  <a:srgbClr val="D1D5DB"/>
                </a:solidFill>
                <a:effectLst/>
                <a:latin typeface="Söhne"/>
              </a:rPr>
              <a:t>. O estado é um arquivo que contém informações sobre a infraestrutura que você gerencia com o </a:t>
            </a:r>
            <a:r>
              <a:rPr lang="pt-BR" b="0" i="0" dirty="0" err="1">
                <a:solidFill>
                  <a:srgbClr val="D1D5DB"/>
                </a:solidFill>
                <a:effectLst/>
                <a:latin typeface="Söhne"/>
              </a:rPr>
              <a:t>Terraform</a:t>
            </a:r>
            <a:r>
              <a:rPr lang="pt-BR" b="0" i="0" dirty="0">
                <a:solidFill>
                  <a:srgbClr val="D1D5DB"/>
                </a:solidFill>
                <a:effectLst/>
                <a:latin typeface="Söhne"/>
              </a:rPr>
              <a:t>, incluindo informações sobre os recursos que foram criados, modificados ou removidos.</a:t>
            </a:r>
          </a:p>
          <a:p>
            <a:pPr algn="l"/>
            <a:r>
              <a:rPr lang="pt-BR" b="0" i="0" dirty="0">
                <a:solidFill>
                  <a:srgbClr val="D1D5DB"/>
                </a:solidFill>
                <a:effectLst/>
                <a:latin typeface="Söhne"/>
              </a:rPr>
              <a:t>O arquivo do estado do </a:t>
            </a:r>
            <a:r>
              <a:rPr lang="pt-BR" b="0" i="0" dirty="0" err="1">
                <a:solidFill>
                  <a:srgbClr val="D1D5DB"/>
                </a:solidFill>
                <a:effectLst/>
                <a:latin typeface="Söhne"/>
              </a:rPr>
              <a:t>Terraform</a:t>
            </a:r>
            <a:r>
              <a:rPr lang="pt-BR" b="0" i="0" dirty="0">
                <a:solidFill>
                  <a:srgbClr val="D1D5DB"/>
                </a:solidFill>
                <a:effectLst/>
                <a:latin typeface="Söhne"/>
              </a:rPr>
              <a:t> é geralmente chamado de "</a:t>
            </a:r>
            <a:r>
              <a:rPr lang="pt-BR" b="0" i="0" dirty="0" err="1">
                <a:solidFill>
                  <a:srgbClr val="D1D5DB"/>
                </a:solidFill>
                <a:effectLst/>
                <a:latin typeface="Söhne"/>
              </a:rPr>
              <a:t>terraform.tfstate</a:t>
            </a:r>
            <a:r>
              <a:rPr lang="pt-BR" b="0" i="0" dirty="0">
                <a:solidFill>
                  <a:srgbClr val="D1D5DB"/>
                </a:solidFill>
                <a:effectLst/>
                <a:latin typeface="Söhne"/>
              </a:rPr>
              <a:t>" e é armazenado localmente no diretório de trabalho do </a:t>
            </a:r>
            <a:r>
              <a:rPr lang="pt-BR" b="0" i="0" dirty="0" err="1">
                <a:solidFill>
                  <a:srgbClr val="D1D5DB"/>
                </a:solidFill>
                <a:effectLst/>
                <a:latin typeface="Söhne"/>
              </a:rPr>
              <a:t>Terraform</a:t>
            </a:r>
            <a:r>
              <a:rPr lang="pt-BR" b="0" i="0" dirty="0">
                <a:solidFill>
                  <a:srgbClr val="D1D5DB"/>
                </a:solidFill>
                <a:effectLst/>
                <a:latin typeface="Söhne"/>
              </a:rPr>
              <a:t> por padrão. No entanto, você também pode configurar o </a:t>
            </a:r>
            <a:r>
              <a:rPr lang="pt-BR" b="0" i="0" dirty="0" err="1">
                <a:solidFill>
                  <a:srgbClr val="D1D5DB"/>
                </a:solidFill>
                <a:effectLst/>
                <a:latin typeface="Söhne"/>
              </a:rPr>
              <a:t>Terraform</a:t>
            </a:r>
            <a:r>
              <a:rPr lang="pt-BR" b="0" i="0" dirty="0">
                <a:solidFill>
                  <a:srgbClr val="D1D5DB"/>
                </a:solidFill>
                <a:effectLst/>
                <a:latin typeface="Söhne"/>
              </a:rPr>
              <a:t> para armazenar o estado em um serviço de armazenamento remoto, como o </a:t>
            </a:r>
            <a:r>
              <a:rPr lang="pt-BR" b="0" i="0" dirty="0" err="1">
                <a:solidFill>
                  <a:srgbClr val="D1D5DB"/>
                </a:solidFill>
                <a:effectLst/>
                <a:latin typeface="Söhne"/>
              </a:rPr>
              <a:t>Amazon</a:t>
            </a:r>
            <a:r>
              <a:rPr lang="pt-BR" b="0" i="0" dirty="0">
                <a:solidFill>
                  <a:srgbClr val="D1D5DB"/>
                </a:solidFill>
                <a:effectLst/>
                <a:latin typeface="Söhne"/>
              </a:rPr>
              <a:t> S3 ou o Consul.</a:t>
            </a:r>
          </a:p>
          <a:p>
            <a:pPr algn="l"/>
            <a:r>
              <a:rPr lang="pt-BR" b="0" i="0" dirty="0">
                <a:solidFill>
                  <a:srgbClr val="D1D5DB"/>
                </a:solidFill>
                <a:effectLst/>
                <a:latin typeface="Söhne"/>
              </a:rPr>
              <a:t>O estado do </a:t>
            </a:r>
            <a:r>
              <a:rPr lang="pt-BR" b="0" i="0" dirty="0" err="1">
                <a:solidFill>
                  <a:srgbClr val="D1D5DB"/>
                </a:solidFill>
                <a:effectLst/>
                <a:latin typeface="Söhne"/>
              </a:rPr>
              <a:t>Terraform</a:t>
            </a:r>
            <a:r>
              <a:rPr lang="pt-BR" b="0" i="0" dirty="0">
                <a:solidFill>
                  <a:srgbClr val="D1D5DB"/>
                </a:solidFill>
                <a:effectLst/>
                <a:latin typeface="Söhne"/>
              </a:rPr>
              <a:t> é gerenciado automaticamente pelo </a:t>
            </a:r>
            <a:r>
              <a:rPr lang="pt-BR" b="0" i="0" dirty="0" err="1">
                <a:solidFill>
                  <a:srgbClr val="D1D5DB"/>
                </a:solidFill>
                <a:effectLst/>
                <a:latin typeface="Söhne"/>
              </a:rPr>
              <a:t>Terraform</a:t>
            </a:r>
            <a:r>
              <a:rPr lang="pt-BR" b="0" i="0" dirty="0">
                <a:solidFill>
                  <a:srgbClr val="D1D5DB"/>
                </a:solidFill>
                <a:effectLst/>
                <a:latin typeface="Söhne"/>
              </a:rPr>
              <a:t> e é atualizado a cada vez que você executa o comando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apply</a:t>
            </a:r>
            <a:r>
              <a:rPr lang="pt-BR" b="0" i="0" dirty="0">
                <a:solidFill>
                  <a:srgbClr val="D1D5DB"/>
                </a:solidFill>
                <a:effectLst/>
                <a:latin typeface="Söhne"/>
              </a:rPr>
              <a:t>". O </a:t>
            </a:r>
            <a:r>
              <a:rPr lang="pt-BR" b="0" i="0" dirty="0" err="1">
                <a:solidFill>
                  <a:srgbClr val="D1D5DB"/>
                </a:solidFill>
                <a:effectLst/>
                <a:latin typeface="Söhne"/>
              </a:rPr>
              <a:t>Terraform</a:t>
            </a:r>
            <a:r>
              <a:rPr lang="pt-BR" b="0" i="0" dirty="0">
                <a:solidFill>
                  <a:srgbClr val="D1D5DB"/>
                </a:solidFill>
                <a:effectLst/>
                <a:latin typeface="Söhne"/>
              </a:rPr>
              <a:t> usa o estado para gerenciar os recursos da infraestrutura, realizar alterações incrementais e gerenciar dependências entre recursos.</a:t>
            </a:r>
          </a:p>
          <a:p>
            <a:pPr algn="l"/>
            <a:r>
              <a:rPr lang="pt-BR" b="0" i="0" dirty="0">
                <a:solidFill>
                  <a:srgbClr val="D1D5DB"/>
                </a:solidFill>
                <a:effectLst/>
                <a:latin typeface="Söhne"/>
              </a:rPr>
              <a:t>O arquivo do estado contém informações como:</a:t>
            </a:r>
          </a:p>
          <a:p>
            <a:pPr algn="l">
              <a:buFont typeface="Arial" panose="020B0604020202020204" pitchFamily="34" charset="0"/>
              <a:buChar char="•"/>
            </a:pPr>
            <a:r>
              <a:rPr lang="pt-BR" b="0" i="0" dirty="0">
                <a:solidFill>
                  <a:srgbClr val="D1D5DB"/>
                </a:solidFill>
                <a:effectLst/>
                <a:latin typeface="Söhne"/>
              </a:rPr>
              <a:t>A versão do </a:t>
            </a:r>
            <a:r>
              <a:rPr lang="pt-BR" b="0" i="0" dirty="0" err="1">
                <a:solidFill>
                  <a:srgbClr val="D1D5DB"/>
                </a:solidFill>
                <a:effectLst/>
                <a:latin typeface="Söhne"/>
              </a:rPr>
              <a:t>Terraform</a:t>
            </a:r>
            <a:r>
              <a:rPr lang="pt-BR" b="0" i="0" dirty="0">
                <a:solidFill>
                  <a:srgbClr val="D1D5DB"/>
                </a:solidFill>
                <a:effectLst/>
                <a:latin typeface="Söhne"/>
              </a:rPr>
              <a:t> usada para criar o estado</a:t>
            </a:r>
          </a:p>
          <a:p>
            <a:pPr algn="l">
              <a:buFont typeface="Arial" panose="020B0604020202020204" pitchFamily="34" charset="0"/>
              <a:buChar char="•"/>
            </a:pPr>
            <a:r>
              <a:rPr lang="pt-BR" b="0" i="0" dirty="0">
                <a:solidFill>
                  <a:srgbClr val="D1D5DB"/>
                </a:solidFill>
                <a:effectLst/>
                <a:latin typeface="Söhne"/>
              </a:rPr>
              <a:t>Informações sobre os recursos gerenciados, como o ID, o tipo e o nome do recurso</a:t>
            </a:r>
          </a:p>
          <a:p>
            <a:pPr algn="l">
              <a:buFont typeface="Arial" panose="020B0604020202020204" pitchFamily="34" charset="0"/>
              <a:buChar char="•"/>
            </a:pPr>
            <a:r>
              <a:rPr lang="pt-BR" b="0" i="0" dirty="0">
                <a:solidFill>
                  <a:srgbClr val="D1D5DB"/>
                </a:solidFill>
                <a:effectLst/>
                <a:latin typeface="Söhne"/>
              </a:rPr>
              <a:t>Os atributos e metadados do recurso, como as configurações específicas do provedor e os valores dos atributos</a:t>
            </a:r>
          </a:p>
          <a:p>
            <a:pPr algn="l">
              <a:buFont typeface="Arial" panose="020B0604020202020204" pitchFamily="34" charset="0"/>
              <a:buChar char="•"/>
            </a:pPr>
            <a:r>
              <a:rPr lang="pt-BR" b="0" i="0" dirty="0">
                <a:solidFill>
                  <a:srgbClr val="D1D5DB"/>
                </a:solidFill>
                <a:effectLst/>
                <a:latin typeface="Söhne"/>
              </a:rPr>
              <a:t>A ordem de criação dos recursos e as dependências entre eles</a:t>
            </a:r>
          </a:p>
          <a:p>
            <a:pPr algn="l"/>
            <a:r>
              <a:rPr lang="pt-BR" b="0" i="0" dirty="0">
                <a:solidFill>
                  <a:srgbClr val="D1D5DB"/>
                </a:solidFill>
                <a:effectLst/>
                <a:latin typeface="Söhne"/>
              </a:rPr>
              <a:t>Ao manter um registro preciso do estado da infraestrutura, o </a:t>
            </a:r>
            <a:r>
              <a:rPr lang="pt-BR" b="0" i="0" dirty="0" err="1">
                <a:solidFill>
                  <a:srgbClr val="D1D5DB"/>
                </a:solidFill>
                <a:effectLst/>
                <a:latin typeface="Söhne"/>
              </a:rPr>
              <a:t>Terraform</a:t>
            </a:r>
            <a:r>
              <a:rPr lang="pt-BR" b="0" i="0" dirty="0">
                <a:solidFill>
                  <a:srgbClr val="D1D5DB"/>
                </a:solidFill>
                <a:effectLst/>
                <a:latin typeface="Söhne"/>
              </a:rPr>
              <a:t> pode fazer ações precisas, como determinar quais recursos devem ser criados, modificados ou removidos em uma determinada execução do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apply</a:t>
            </a:r>
            <a:r>
              <a:rPr lang="pt-BR" b="0" i="0" dirty="0">
                <a:solidFill>
                  <a:srgbClr val="D1D5DB"/>
                </a:solidFill>
                <a:effectLst/>
                <a:latin typeface="Söhne"/>
              </a:rPr>
              <a:t>". O estado também permite que o </a:t>
            </a:r>
            <a:r>
              <a:rPr lang="pt-BR" b="0" i="0" dirty="0" err="1">
                <a:solidFill>
                  <a:srgbClr val="D1D5DB"/>
                </a:solidFill>
                <a:effectLst/>
                <a:latin typeface="Söhne"/>
              </a:rPr>
              <a:t>Terraform</a:t>
            </a:r>
            <a:r>
              <a:rPr lang="pt-BR" b="0" i="0" dirty="0">
                <a:solidFill>
                  <a:srgbClr val="D1D5DB"/>
                </a:solidFill>
                <a:effectLst/>
                <a:latin typeface="Söhne"/>
              </a:rPr>
              <a:t> rastreie quais recursos foram criados anteriormente e quaisquer alterações feitas a eles desde a última execução.</a:t>
            </a:r>
          </a:p>
          <a:p>
            <a:pPr algn="l"/>
            <a:r>
              <a:rPr lang="pt-BR" b="0" i="0" dirty="0">
                <a:solidFill>
                  <a:srgbClr val="D1D5DB"/>
                </a:solidFill>
                <a:effectLst/>
                <a:latin typeface="Söhne"/>
              </a:rPr>
              <a:t>O estado do </a:t>
            </a:r>
            <a:r>
              <a:rPr lang="pt-BR" b="0" i="0" dirty="0" err="1">
                <a:solidFill>
                  <a:srgbClr val="D1D5DB"/>
                </a:solidFill>
                <a:effectLst/>
                <a:latin typeface="Söhne"/>
              </a:rPr>
              <a:t>Terraform</a:t>
            </a:r>
            <a:r>
              <a:rPr lang="pt-BR" b="0" i="0" dirty="0">
                <a:solidFill>
                  <a:srgbClr val="D1D5DB"/>
                </a:solidFill>
                <a:effectLst/>
                <a:latin typeface="Söhne"/>
              </a:rPr>
              <a:t> é um componente fundamental para a implementação de infraestrutura como código (</a:t>
            </a:r>
            <a:r>
              <a:rPr lang="pt-BR" b="0" i="0" dirty="0" err="1">
                <a:solidFill>
                  <a:srgbClr val="D1D5DB"/>
                </a:solidFill>
                <a:effectLst/>
                <a:latin typeface="Söhne"/>
              </a:rPr>
              <a:t>IaC</a:t>
            </a:r>
            <a:r>
              <a:rPr lang="pt-BR" b="0" i="0" dirty="0">
                <a:solidFill>
                  <a:srgbClr val="D1D5DB"/>
                </a:solidFill>
                <a:effectLst/>
                <a:latin typeface="Söhne"/>
              </a:rPr>
              <a:t>), pois permite que o </a:t>
            </a:r>
            <a:r>
              <a:rPr lang="pt-BR" b="0" i="0" dirty="0" err="1">
                <a:solidFill>
                  <a:srgbClr val="D1D5DB"/>
                </a:solidFill>
                <a:effectLst/>
                <a:latin typeface="Söhne"/>
              </a:rPr>
              <a:t>Terraform</a:t>
            </a:r>
            <a:r>
              <a:rPr lang="pt-BR" b="0" i="0" dirty="0">
                <a:solidFill>
                  <a:srgbClr val="D1D5DB"/>
                </a:solidFill>
                <a:effectLst/>
                <a:latin typeface="Söhne"/>
              </a:rPr>
              <a:t> rastreie e gerencie a infraestrutura de maneira precisa e automatizada. É importante garantir que o estado seja gerenciado corretamente para evitar a perda de dados ou o comportamento inesperado ao gerenciar a infraestrutura.</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13</a:t>
            </a:fld>
            <a:endParaRPr lang="pt-BR"/>
          </a:p>
        </p:txBody>
      </p:sp>
    </p:spTree>
    <p:extLst>
      <p:ext uri="{BB962C8B-B14F-4D97-AF65-F5344CB8AC3E}">
        <p14:creationId xmlns:p14="http://schemas.microsoft.com/office/powerpoint/2010/main" val="2191555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92929"/>
                </a:solidFill>
                <a:effectLst/>
                <a:latin typeface="source-serif-pro"/>
              </a:rPr>
              <a:t>Agora que sabemos exatamente o que nosso código vai alterar, podemos executá-lo e aguardar a criação do nosso </a:t>
            </a:r>
            <a:r>
              <a:rPr lang="pt-BR" b="0" i="0" dirty="0" err="1">
                <a:solidFill>
                  <a:srgbClr val="292929"/>
                </a:solidFill>
                <a:effectLst/>
                <a:latin typeface="source-serif-pro"/>
              </a:rPr>
              <a:t>droplet</a:t>
            </a:r>
            <a:r>
              <a:rPr lang="pt-BR" b="0" i="0" dirty="0">
                <a:solidFill>
                  <a:srgbClr val="292929"/>
                </a:solidFill>
                <a:effectLst/>
                <a:latin typeface="source-serif-pro"/>
              </a:rPr>
              <a:t>. Isso pode levar desde alguns segundos até poucos minutos, dependendo do tamanho da sua infraestrutura.</a:t>
            </a:r>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14</a:t>
            </a:fld>
            <a:endParaRPr lang="pt-BR"/>
          </a:p>
        </p:txBody>
      </p:sp>
    </p:spTree>
    <p:extLst>
      <p:ext uri="{BB962C8B-B14F-4D97-AF65-F5344CB8AC3E}">
        <p14:creationId xmlns:p14="http://schemas.microsoft.com/office/powerpoint/2010/main" val="2569813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92929"/>
                </a:solidFill>
                <a:effectLst/>
                <a:latin typeface="source-serif-pro"/>
              </a:rPr>
              <a:t>Vamos agora ver como podemos fazer para destruir nossa máquina, mas antes de destruirmos, precisamos verificar se realmente estamos destruindo apenas as máquinas que queremos e que não vamos fazer nenhuma besteira na nossa infra. Para isso basta executar o planejamento da nossa destruição.</a:t>
            </a:r>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15</a:t>
            </a:fld>
            <a:endParaRPr lang="pt-BR"/>
          </a:p>
        </p:txBody>
      </p:sp>
    </p:spTree>
    <p:extLst>
      <p:ext uri="{BB962C8B-B14F-4D97-AF65-F5344CB8AC3E}">
        <p14:creationId xmlns:p14="http://schemas.microsoft.com/office/powerpoint/2010/main" val="117028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16</a:t>
            </a:fld>
            <a:endParaRPr lang="pt-BR"/>
          </a:p>
        </p:txBody>
      </p:sp>
    </p:spTree>
    <p:extLst>
      <p:ext uri="{BB962C8B-B14F-4D97-AF65-F5344CB8AC3E}">
        <p14:creationId xmlns:p14="http://schemas.microsoft.com/office/powerpoint/2010/main" val="62597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17</a:t>
            </a:fld>
            <a:endParaRPr lang="pt-BR"/>
          </a:p>
        </p:txBody>
      </p:sp>
    </p:spTree>
    <p:extLst>
      <p:ext uri="{BB962C8B-B14F-4D97-AF65-F5344CB8AC3E}">
        <p14:creationId xmlns:p14="http://schemas.microsoft.com/office/powerpoint/2010/main" val="4168486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18</a:t>
            </a:fld>
            <a:endParaRPr lang="pt-BR"/>
          </a:p>
        </p:txBody>
      </p:sp>
    </p:spTree>
    <p:extLst>
      <p:ext uri="{BB962C8B-B14F-4D97-AF65-F5344CB8AC3E}">
        <p14:creationId xmlns:p14="http://schemas.microsoft.com/office/powerpoint/2010/main" val="328130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D1D5DB"/>
                </a:solidFill>
                <a:effectLst/>
                <a:latin typeface="Söhne"/>
              </a:rPr>
              <a:t>Utilize o controle de versão: o controle de versão é fundamental para gerenciar e acompanhar as alterações feitas em seus arquivos </a:t>
            </a:r>
            <a:r>
              <a:rPr lang="pt-BR" b="0" i="0" dirty="0" err="1">
                <a:solidFill>
                  <a:srgbClr val="D1D5DB"/>
                </a:solidFill>
                <a:effectLst/>
                <a:latin typeface="Söhne"/>
              </a:rPr>
              <a:t>Terraform</a:t>
            </a:r>
            <a:r>
              <a:rPr lang="pt-BR" b="0" i="0" dirty="0">
                <a:solidFill>
                  <a:srgbClr val="D1D5DB"/>
                </a:solidFill>
                <a:effectLst/>
                <a:latin typeface="Söhne"/>
              </a:rPr>
              <a:t>. Use um sistema de controle de versão como </a:t>
            </a:r>
            <a:r>
              <a:rPr lang="pt-BR" b="0" i="0" dirty="0" err="1">
                <a:solidFill>
                  <a:srgbClr val="D1D5DB"/>
                </a:solidFill>
                <a:effectLst/>
                <a:latin typeface="Söhne"/>
              </a:rPr>
              <a:t>Git</a:t>
            </a:r>
            <a:r>
              <a:rPr lang="pt-BR" b="0" i="0" dirty="0">
                <a:solidFill>
                  <a:srgbClr val="D1D5DB"/>
                </a:solidFill>
                <a:effectLst/>
                <a:latin typeface="Söhne"/>
              </a:rPr>
              <a:t> para rastrear e revisar as mudanças no seu código </a:t>
            </a:r>
            <a:r>
              <a:rPr lang="pt-BR" b="0" i="0" dirty="0" err="1">
                <a:solidFill>
                  <a:srgbClr val="D1D5DB"/>
                </a:solidFill>
                <a:effectLst/>
                <a:latin typeface="Söhne"/>
              </a:rPr>
              <a:t>Terraform</a:t>
            </a:r>
            <a:r>
              <a:rPr lang="pt-BR" b="0" i="0" dirty="0">
                <a:solidFill>
                  <a:srgbClr val="D1D5DB"/>
                </a:solidFill>
                <a:effectLst/>
                <a:latin typeface="Söhne"/>
              </a:rPr>
              <a:t>.</a:t>
            </a:r>
          </a:p>
          <a:p>
            <a:pPr algn="l">
              <a:buFont typeface="+mj-lt"/>
              <a:buAutoNum type="arabicPeriod"/>
            </a:pPr>
            <a:r>
              <a:rPr lang="pt-BR" b="0" i="0" dirty="0">
                <a:solidFill>
                  <a:srgbClr val="D1D5DB"/>
                </a:solidFill>
                <a:effectLst/>
                <a:latin typeface="Söhne"/>
              </a:rPr>
              <a:t>Crie módulos reutilizáveis: ao criar seus arquivos </a:t>
            </a:r>
            <a:r>
              <a:rPr lang="pt-BR" b="0" i="0" dirty="0" err="1">
                <a:solidFill>
                  <a:srgbClr val="D1D5DB"/>
                </a:solidFill>
                <a:effectLst/>
                <a:latin typeface="Söhne"/>
              </a:rPr>
              <a:t>Terraform</a:t>
            </a:r>
            <a:r>
              <a:rPr lang="pt-BR" b="0" i="0" dirty="0">
                <a:solidFill>
                  <a:srgbClr val="D1D5DB"/>
                </a:solidFill>
                <a:effectLst/>
                <a:latin typeface="Söhne"/>
              </a:rPr>
              <a:t>, procure criar módulos que possam ser reutilizados em outros projetos ou partes do mesmo projeto. Isso tornará mais fácil gerenciar e manter sua infraestrutura e reduzirá a redundância do código.</a:t>
            </a:r>
          </a:p>
          <a:p>
            <a:pPr algn="l">
              <a:buFont typeface="+mj-lt"/>
              <a:buAutoNum type="arabicPeriod"/>
            </a:pPr>
            <a:r>
              <a:rPr lang="pt-BR" b="0" i="0" dirty="0">
                <a:solidFill>
                  <a:srgbClr val="D1D5DB"/>
                </a:solidFill>
                <a:effectLst/>
                <a:latin typeface="Söhne"/>
              </a:rPr>
              <a:t>Use variáveis: use variáveis para parametrizar seu código </a:t>
            </a:r>
            <a:r>
              <a:rPr lang="pt-BR" b="0" i="0" dirty="0" err="1">
                <a:solidFill>
                  <a:srgbClr val="D1D5DB"/>
                </a:solidFill>
                <a:effectLst/>
                <a:latin typeface="Söhne"/>
              </a:rPr>
              <a:t>Terraform</a:t>
            </a:r>
            <a:r>
              <a:rPr lang="pt-BR" b="0" i="0" dirty="0">
                <a:solidFill>
                  <a:srgbClr val="D1D5DB"/>
                </a:solidFill>
                <a:effectLst/>
                <a:latin typeface="Söhne"/>
              </a:rPr>
              <a:t>. Isso tornará seu código mais flexível e fácil de reutilizar e modificar.</a:t>
            </a:r>
          </a:p>
          <a:p>
            <a:pPr algn="l">
              <a:buFont typeface="+mj-lt"/>
              <a:buAutoNum type="arabicPeriod"/>
            </a:pPr>
            <a:r>
              <a:rPr lang="pt-BR" b="0" i="0" dirty="0">
                <a:solidFill>
                  <a:srgbClr val="D1D5DB"/>
                </a:solidFill>
                <a:effectLst/>
                <a:latin typeface="Söhne"/>
              </a:rPr>
              <a:t>Mantenha seus recursos separados: mantenha seus recursos separados e agrupe-os em módulos. Isso tornará mais fácil gerenciar e modificar sua infraestrutura.</a:t>
            </a:r>
          </a:p>
          <a:p>
            <a:pPr algn="l">
              <a:buFont typeface="+mj-lt"/>
              <a:buAutoNum type="arabicPeriod"/>
            </a:pPr>
            <a:r>
              <a:rPr lang="pt-BR" b="0" i="0" dirty="0">
                <a:solidFill>
                  <a:srgbClr val="D1D5DB"/>
                </a:solidFill>
                <a:effectLst/>
                <a:latin typeface="Söhne"/>
              </a:rPr>
              <a:t>Use o recurso de planejamento do </a:t>
            </a:r>
            <a:r>
              <a:rPr lang="pt-BR" b="0" i="0" dirty="0" err="1">
                <a:solidFill>
                  <a:srgbClr val="D1D5DB"/>
                </a:solidFill>
                <a:effectLst/>
                <a:latin typeface="Söhne"/>
              </a:rPr>
              <a:t>Terraform</a:t>
            </a:r>
            <a:r>
              <a:rPr lang="pt-BR" b="0" i="0" dirty="0">
                <a:solidFill>
                  <a:srgbClr val="D1D5DB"/>
                </a:solidFill>
                <a:effectLst/>
                <a:latin typeface="Söhne"/>
              </a:rPr>
              <a:t>: o planejamento do </a:t>
            </a:r>
            <a:r>
              <a:rPr lang="pt-BR" b="0" i="0" dirty="0" err="1">
                <a:solidFill>
                  <a:srgbClr val="D1D5DB"/>
                </a:solidFill>
                <a:effectLst/>
                <a:latin typeface="Söhne"/>
              </a:rPr>
              <a:t>Terraform</a:t>
            </a:r>
            <a:r>
              <a:rPr lang="pt-BR" b="0" i="0" dirty="0">
                <a:solidFill>
                  <a:srgbClr val="D1D5DB"/>
                </a:solidFill>
                <a:effectLst/>
                <a:latin typeface="Söhne"/>
              </a:rPr>
              <a:t> é uma ferramenta útil para prever as mudanças que serão feitas na sua infraestrutura antes de aplicá-las. Use-o para entender as mudanças que serão feitas antes de aplicar seu código.</a:t>
            </a:r>
          </a:p>
          <a:p>
            <a:pPr algn="l">
              <a:buFont typeface="+mj-lt"/>
              <a:buAutoNum type="arabicPeriod"/>
            </a:pPr>
            <a:r>
              <a:rPr lang="pt-BR" b="0" i="0" dirty="0">
                <a:solidFill>
                  <a:srgbClr val="D1D5DB"/>
                </a:solidFill>
                <a:effectLst/>
                <a:latin typeface="Söhne"/>
              </a:rPr>
              <a:t>Utilize um ambiente de </a:t>
            </a:r>
            <a:r>
              <a:rPr lang="pt-BR" b="0" i="0" dirty="0" err="1">
                <a:solidFill>
                  <a:srgbClr val="D1D5DB"/>
                </a:solidFill>
                <a:effectLst/>
                <a:latin typeface="Söhne"/>
              </a:rPr>
              <a:t>staging</a:t>
            </a:r>
            <a:r>
              <a:rPr lang="pt-BR" b="0" i="0" dirty="0">
                <a:solidFill>
                  <a:srgbClr val="D1D5DB"/>
                </a:solidFill>
                <a:effectLst/>
                <a:latin typeface="Söhne"/>
              </a:rPr>
              <a:t>: use um ambiente de </a:t>
            </a:r>
            <a:r>
              <a:rPr lang="pt-BR" b="0" i="0" dirty="0" err="1">
                <a:solidFill>
                  <a:srgbClr val="D1D5DB"/>
                </a:solidFill>
                <a:effectLst/>
                <a:latin typeface="Söhne"/>
              </a:rPr>
              <a:t>staging</a:t>
            </a:r>
            <a:r>
              <a:rPr lang="pt-BR" b="0" i="0" dirty="0">
                <a:solidFill>
                  <a:srgbClr val="D1D5DB"/>
                </a:solidFill>
                <a:effectLst/>
                <a:latin typeface="Söhne"/>
              </a:rPr>
              <a:t> para testar suas alterações antes de aplicá-las à sua produção. Isso permitirá que você teste e valide suas alterações antes de impactar seus usuários finais.</a:t>
            </a:r>
          </a:p>
          <a:p>
            <a:pPr algn="l">
              <a:buFont typeface="+mj-lt"/>
              <a:buAutoNum type="arabicPeriod"/>
            </a:pPr>
            <a:r>
              <a:rPr lang="pt-BR" b="0" i="0" dirty="0">
                <a:solidFill>
                  <a:srgbClr val="D1D5DB"/>
                </a:solidFill>
                <a:effectLst/>
                <a:latin typeface="Söhne"/>
              </a:rPr>
              <a:t>Gerencie seus segredos com segurança: gerencie os segredos de forma segura usando um gerenciador de senhas ou um sistema de gerenciamento de segredos. Nunca armazene senhas ou chaves de API em texto simples no seu código </a:t>
            </a:r>
            <a:r>
              <a:rPr lang="pt-BR" b="0" i="0" dirty="0" err="1">
                <a:solidFill>
                  <a:srgbClr val="D1D5DB"/>
                </a:solidFill>
                <a:effectLst/>
                <a:latin typeface="Söhne"/>
              </a:rPr>
              <a:t>Terraform</a:t>
            </a:r>
            <a:r>
              <a:rPr lang="pt-BR" b="0" i="0" dirty="0">
                <a:solidFill>
                  <a:srgbClr val="D1D5DB"/>
                </a:solidFill>
                <a:effectLst/>
                <a:latin typeface="Söhne"/>
              </a:rPr>
              <a:t>.</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19</a:t>
            </a:fld>
            <a:endParaRPr lang="pt-BR"/>
          </a:p>
        </p:txBody>
      </p:sp>
    </p:spTree>
    <p:extLst>
      <p:ext uri="{BB962C8B-B14F-4D97-AF65-F5344CB8AC3E}">
        <p14:creationId xmlns:p14="http://schemas.microsoft.com/office/powerpoint/2010/main" val="208090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IAC significa </a:t>
            </a:r>
            <a:r>
              <a:rPr lang="pt-BR" b="0" i="0" dirty="0" err="1">
                <a:solidFill>
                  <a:srgbClr val="D1D5DB"/>
                </a:solidFill>
                <a:effectLst/>
                <a:latin typeface="Söhne"/>
              </a:rPr>
              <a:t>Infrastructure</a:t>
            </a:r>
            <a:r>
              <a:rPr lang="pt-BR" b="0" i="0" dirty="0">
                <a:solidFill>
                  <a:srgbClr val="D1D5DB"/>
                </a:solidFill>
                <a:effectLst/>
                <a:latin typeface="Söhne"/>
              </a:rPr>
              <a:t> as </a:t>
            </a:r>
            <a:r>
              <a:rPr lang="pt-BR" b="0" i="0" dirty="0" err="1">
                <a:solidFill>
                  <a:srgbClr val="D1D5DB"/>
                </a:solidFill>
                <a:effectLst/>
                <a:latin typeface="Söhne"/>
              </a:rPr>
              <a:t>Code</a:t>
            </a:r>
            <a:r>
              <a:rPr lang="pt-BR" b="0" i="0" dirty="0">
                <a:solidFill>
                  <a:srgbClr val="D1D5DB"/>
                </a:solidFill>
                <a:effectLst/>
                <a:latin typeface="Söhne"/>
              </a:rPr>
              <a:t>, ou Infraestrutura como Código em português. IAC é uma abordagem para gerenciamento de infraestrutura de TI em que a infraestrutura é definida e provisionada usando código fonte. Isso significa que, em vez de configurar manualmente servidores, redes, armazenamento e outros recursos de infraestrutura, a infraestrutura é definida em arquivos de código fonte que podem ser gerenciados, </a:t>
            </a:r>
            <a:r>
              <a:rPr lang="pt-BR" b="0" i="0" dirty="0" err="1">
                <a:solidFill>
                  <a:srgbClr val="D1D5DB"/>
                </a:solidFill>
                <a:effectLst/>
                <a:latin typeface="Söhne"/>
              </a:rPr>
              <a:t>versionados</a:t>
            </a:r>
            <a:r>
              <a:rPr lang="pt-BR" b="0" i="0" dirty="0">
                <a:solidFill>
                  <a:srgbClr val="D1D5DB"/>
                </a:solidFill>
                <a:effectLst/>
                <a:latin typeface="Söhne"/>
              </a:rPr>
              <a:t> e automatizados usando ferramentas de controle de versão e automação de infraestrutura.</a:t>
            </a:r>
          </a:p>
          <a:p>
            <a:pPr algn="l"/>
            <a:r>
              <a:rPr lang="pt-BR" b="0" i="0" dirty="0">
                <a:solidFill>
                  <a:srgbClr val="D1D5DB"/>
                </a:solidFill>
                <a:effectLst/>
                <a:latin typeface="Söhne"/>
              </a:rPr>
              <a:t>Com a abordagem IAC, é possível automatizar a configuração, implantação e gerenciamento da infraestrutura de TI de forma mais eficiente e consistente. Isso pode levar a uma infraestrutura mais ágil, escalável e segura, uma vez que as alterações podem ser testadas e validadas antes de serem aplicadas em ambientes de produção.</a:t>
            </a:r>
          </a:p>
          <a:p>
            <a:pPr algn="l"/>
            <a:r>
              <a:rPr lang="pt-BR" b="0" i="0" dirty="0">
                <a:solidFill>
                  <a:srgbClr val="D1D5DB"/>
                </a:solidFill>
                <a:effectLst/>
                <a:latin typeface="Söhne"/>
              </a:rPr>
              <a:t>O IAC também ajuda a reduzir erros humanos e a aumentar a confiabilidade da infraestrutura, pois o código é revisado e testado como qualquer outro código de software. Além disso, o IAC permite que as equipes de desenvolvimento e operações colaborem mais estreitamente, o que pode levar a uma entrega mais rápida e uma melhor integração entre as equipes.</a:t>
            </a:r>
          </a:p>
          <a:p>
            <a:pPr algn="l"/>
            <a:r>
              <a:rPr lang="pt-BR" b="0" i="0" dirty="0">
                <a:solidFill>
                  <a:srgbClr val="D1D5DB"/>
                </a:solidFill>
                <a:effectLst/>
                <a:latin typeface="Söhne"/>
              </a:rPr>
              <a:t>As ferramentas comuns usadas para IAC incluem o </a:t>
            </a:r>
            <a:r>
              <a:rPr lang="pt-BR" b="0" i="0" dirty="0" err="1">
                <a:solidFill>
                  <a:srgbClr val="D1D5DB"/>
                </a:solidFill>
                <a:effectLst/>
                <a:latin typeface="Söhne"/>
              </a:rPr>
              <a:t>Terraform</a:t>
            </a:r>
            <a:r>
              <a:rPr lang="pt-BR" b="0" i="0" dirty="0">
                <a:solidFill>
                  <a:srgbClr val="D1D5DB"/>
                </a:solidFill>
                <a:effectLst/>
                <a:latin typeface="Söhne"/>
              </a:rPr>
              <a:t>, </a:t>
            </a:r>
            <a:r>
              <a:rPr lang="pt-BR" b="0" i="0" dirty="0" err="1">
                <a:solidFill>
                  <a:srgbClr val="D1D5DB"/>
                </a:solidFill>
                <a:effectLst/>
                <a:latin typeface="Söhne"/>
              </a:rPr>
              <a:t>Ansible</a:t>
            </a:r>
            <a:r>
              <a:rPr lang="pt-BR" b="0" i="0" dirty="0">
                <a:solidFill>
                  <a:srgbClr val="D1D5DB"/>
                </a:solidFill>
                <a:effectLst/>
                <a:latin typeface="Söhne"/>
              </a:rPr>
              <a:t>, Chef, </a:t>
            </a:r>
            <a:r>
              <a:rPr lang="pt-BR" b="0" i="0" dirty="0" err="1">
                <a:solidFill>
                  <a:srgbClr val="D1D5DB"/>
                </a:solidFill>
                <a:effectLst/>
                <a:latin typeface="Söhne"/>
              </a:rPr>
              <a:t>Puppet</a:t>
            </a:r>
            <a:r>
              <a:rPr lang="pt-BR" b="0" i="0" dirty="0">
                <a:solidFill>
                  <a:srgbClr val="D1D5DB"/>
                </a:solidFill>
                <a:effectLst/>
                <a:latin typeface="Söhne"/>
              </a:rPr>
              <a:t> e muitas outras. Essas ferramentas permitem que as equipes definam e provisionem recursos de infraestrutura em nuvem e data center de maneira mais eficiente, consistente e escalável.</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a:t>
            </a:fld>
            <a:endParaRPr lang="pt-BR"/>
          </a:p>
        </p:txBody>
      </p:sp>
    </p:spTree>
    <p:extLst>
      <p:ext uri="{BB962C8B-B14F-4D97-AF65-F5344CB8AC3E}">
        <p14:creationId xmlns:p14="http://schemas.microsoft.com/office/powerpoint/2010/main" val="232263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20</a:t>
            </a:fld>
            <a:endParaRPr lang="pt-BR"/>
          </a:p>
        </p:txBody>
      </p:sp>
    </p:spTree>
    <p:extLst>
      <p:ext uri="{BB962C8B-B14F-4D97-AF65-F5344CB8AC3E}">
        <p14:creationId xmlns:p14="http://schemas.microsoft.com/office/powerpoint/2010/main" val="3461798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21</a:t>
            </a:fld>
            <a:endParaRPr lang="pt-BR"/>
          </a:p>
        </p:txBody>
      </p:sp>
    </p:spTree>
    <p:extLst>
      <p:ext uri="{BB962C8B-B14F-4D97-AF65-F5344CB8AC3E}">
        <p14:creationId xmlns:p14="http://schemas.microsoft.com/office/powerpoint/2010/main" val="335274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22</a:t>
            </a:fld>
            <a:endParaRPr lang="pt-BR"/>
          </a:p>
        </p:txBody>
      </p:sp>
    </p:spTree>
    <p:extLst>
      <p:ext uri="{BB962C8B-B14F-4D97-AF65-F5344CB8AC3E}">
        <p14:creationId xmlns:p14="http://schemas.microsoft.com/office/powerpoint/2010/main" val="119506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23</a:t>
            </a:fld>
            <a:endParaRPr lang="pt-BR"/>
          </a:p>
        </p:txBody>
      </p:sp>
    </p:spTree>
    <p:extLst>
      <p:ext uri="{BB962C8B-B14F-4D97-AF65-F5344CB8AC3E}">
        <p14:creationId xmlns:p14="http://schemas.microsoft.com/office/powerpoint/2010/main" val="150369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1" i="0" dirty="0">
                <a:solidFill>
                  <a:srgbClr val="D1D5DB"/>
                </a:solidFill>
                <a:effectLst/>
                <a:latin typeface="Söhne"/>
              </a:rPr>
              <a:t>Simplicidade e Facilidade de Uso:</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é conhecido por sua abordagem simples e legível, usando linguagem YAML para escrever os </a:t>
            </a:r>
            <a:r>
              <a:rPr lang="pt-BR" b="0" i="0" dirty="0" err="1">
                <a:solidFill>
                  <a:srgbClr val="D1D5DB"/>
                </a:solidFill>
                <a:effectLst/>
                <a:latin typeface="Söhne"/>
              </a:rPr>
              <a:t>playbooks</a:t>
            </a:r>
            <a:r>
              <a:rPr lang="pt-BR" b="0" i="0" dirty="0">
                <a:solidFill>
                  <a:srgbClr val="D1D5DB"/>
                </a:solidFill>
                <a:effectLst/>
                <a:latin typeface="Söhne"/>
              </a:rPr>
              <a:t> e configurações. Isso torna o </a:t>
            </a:r>
            <a:r>
              <a:rPr lang="pt-BR" b="0" i="0" dirty="0" err="1">
                <a:solidFill>
                  <a:srgbClr val="D1D5DB"/>
                </a:solidFill>
                <a:effectLst/>
                <a:latin typeface="Söhne"/>
              </a:rPr>
              <a:t>Ansible</a:t>
            </a:r>
            <a:r>
              <a:rPr lang="pt-BR" b="0" i="0" dirty="0">
                <a:solidFill>
                  <a:srgbClr val="D1D5DB"/>
                </a:solidFill>
                <a:effectLst/>
                <a:latin typeface="Söhne"/>
              </a:rPr>
              <a:t> fácil de aprender, usar e entender, mesmo para aqueles sem um amplo conhecimento de programação.</a:t>
            </a:r>
          </a:p>
          <a:p>
            <a:pPr algn="l">
              <a:buFont typeface="+mj-lt"/>
              <a:buAutoNum type="arabicPeriod"/>
            </a:pPr>
            <a:r>
              <a:rPr lang="pt-BR" b="1" i="0" dirty="0">
                <a:solidFill>
                  <a:srgbClr val="D1D5DB"/>
                </a:solidFill>
                <a:effectLst/>
                <a:latin typeface="Söhne"/>
              </a:rPr>
              <a:t>Automatização de Tarefas Repetitivas:</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permite automatizar tarefas repetitivas, como implantação de aplicativos, atualizações de configuração, criação de ambientes de desenvolvimento e muito mais. Isso economiza tempo e esforço e reduz a possibilidade de erros humanos.</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24</a:t>
            </a:fld>
            <a:endParaRPr lang="pt-BR"/>
          </a:p>
        </p:txBody>
      </p:sp>
    </p:spTree>
    <p:extLst>
      <p:ext uri="{BB962C8B-B14F-4D97-AF65-F5344CB8AC3E}">
        <p14:creationId xmlns:p14="http://schemas.microsoft.com/office/powerpoint/2010/main" val="610908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1" i="0" dirty="0">
                <a:solidFill>
                  <a:srgbClr val="D1D5DB"/>
                </a:solidFill>
                <a:effectLst/>
                <a:latin typeface="Söhne"/>
              </a:rPr>
              <a:t>Infraestrutura como Código (</a:t>
            </a:r>
            <a:r>
              <a:rPr lang="pt-BR" b="1" i="0" dirty="0" err="1">
                <a:solidFill>
                  <a:srgbClr val="D1D5DB"/>
                </a:solidFill>
                <a:effectLst/>
                <a:latin typeface="Söhne"/>
              </a:rPr>
              <a:t>IaC</a:t>
            </a:r>
            <a:r>
              <a:rPr lang="pt-BR" b="1" i="0" dirty="0">
                <a:solidFill>
                  <a:srgbClr val="D1D5DB"/>
                </a:solidFill>
                <a:effectLst/>
                <a:latin typeface="Söhne"/>
              </a:rPr>
              <a:t>):</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permite que você defina sua infraestrutura como código usando </a:t>
            </a:r>
            <a:r>
              <a:rPr lang="pt-BR" b="0" i="0" dirty="0" err="1">
                <a:solidFill>
                  <a:srgbClr val="D1D5DB"/>
                </a:solidFill>
                <a:effectLst/>
                <a:latin typeface="Söhne"/>
              </a:rPr>
              <a:t>playbooks</a:t>
            </a:r>
            <a:r>
              <a:rPr lang="pt-BR" b="0" i="0" dirty="0">
                <a:solidFill>
                  <a:srgbClr val="D1D5DB"/>
                </a:solidFill>
                <a:effectLst/>
                <a:latin typeface="Söhne"/>
              </a:rPr>
              <a:t> e roles. Isso significa que a configuração e a implantação podem ser </a:t>
            </a:r>
            <a:r>
              <a:rPr lang="pt-BR" b="0" i="0" dirty="0" err="1">
                <a:solidFill>
                  <a:srgbClr val="D1D5DB"/>
                </a:solidFill>
                <a:effectLst/>
                <a:latin typeface="Söhne"/>
              </a:rPr>
              <a:t>versionadas</a:t>
            </a:r>
            <a:r>
              <a:rPr lang="pt-BR" b="0" i="0" dirty="0">
                <a:solidFill>
                  <a:srgbClr val="D1D5DB"/>
                </a:solidFill>
                <a:effectLst/>
                <a:latin typeface="Söhne"/>
              </a:rPr>
              <a:t>, revisadas e compartilhadas por toda a equipe, aplicando práticas de desenvolvimento de software à infraestrutura.</a:t>
            </a:r>
          </a:p>
          <a:p>
            <a:pPr algn="l">
              <a:buFont typeface="+mj-lt"/>
              <a:buAutoNum type="arabicPeriod"/>
            </a:pPr>
            <a:r>
              <a:rPr lang="pt-BR" b="1" i="0" dirty="0">
                <a:solidFill>
                  <a:srgbClr val="D1D5DB"/>
                </a:solidFill>
                <a:effectLst/>
                <a:latin typeface="Söhne"/>
              </a:rPr>
              <a:t>Ampla Compatibilidade:</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é agnóstico de plataforma, o que significa que pode ser usado para gerenciar uma variedade de sistemas operacionais e tipos de infraestrutura, incluindo servidores físicos, máquinas virtuais e serviços de nuvem.</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25</a:t>
            </a:fld>
            <a:endParaRPr lang="pt-BR"/>
          </a:p>
        </p:txBody>
      </p:sp>
    </p:spTree>
    <p:extLst>
      <p:ext uri="{BB962C8B-B14F-4D97-AF65-F5344CB8AC3E}">
        <p14:creationId xmlns:p14="http://schemas.microsoft.com/office/powerpoint/2010/main" val="46513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1" i="0" dirty="0">
                <a:solidFill>
                  <a:srgbClr val="D1D5DB"/>
                </a:solidFill>
                <a:effectLst/>
                <a:latin typeface="Söhne"/>
              </a:rPr>
              <a:t>Provisionamento de Infraestrutura:</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criar e configurar máquinas virtuais, instâncias de nuvem e servidores físicos. Ele pode lidar com o provisionamento de recursos em diferentes provedores de nuvem, como AWS, Azure, Google Cloud, entre outros.</a:t>
            </a:r>
          </a:p>
          <a:p>
            <a:pPr algn="l">
              <a:buFont typeface="+mj-lt"/>
              <a:buAutoNum type="arabicPeriod"/>
            </a:pPr>
            <a:r>
              <a:rPr lang="pt-BR" b="1" i="0" dirty="0">
                <a:solidFill>
                  <a:srgbClr val="D1D5DB"/>
                </a:solidFill>
                <a:effectLst/>
                <a:latin typeface="Söhne"/>
              </a:rPr>
              <a:t>Instalação de Pacotes e Aplicações:</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instalar e configurar pacotes e aplicativos em sistemas operacionais Linux e Windows. Isso inclui instalação de software, gerenciamento de dependências e configuração inicial.</a:t>
            </a:r>
          </a:p>
          <a:p>
            <a:pPr algn="l">
              <a:buFont typeface="+mj-lt"/>
              <a:buAutoNum type="arabicPeriod"/>
            </a:pPr>
            <a:r>
              <a:rPr lang="pt-BR" b="1" i="0" dirty="0">
                <a:solidFill>
                  <a:srgbClr val="D1D5DB"/>
                </a:solidFill>
                <a:effectLst/>
                <a:latin typeface="Söhne"/>
              </a:rPr>
              <a:t>Configuração de Serviços e Aplicações:</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configurar e gerenciar serviços e aplicativos em execução nos servidores. Isso inclui configuração de servidores web, bancos de dados, servidores de aplicativos e muito mais.</a:t>
            </a:r>
          </a:p>
          <a:p>
            <a:pPr algn="l">
              <a:buFont typeface="+mj-lt"/>
              <a:buAutoNum type="arabicPeriod"/>
            </a:pPr>
            <a:r>
              <a:rPr lang="pt-BR" b="1" i="0" dirty="0">
                <a:solidFill>
                  <a:srgbClr val="D1D5DB"/>
                </a:solidFill>
                <a:effectLst/>
                <a:latin typeface="Söhne"/>
              </a:rPr>
              <a:t>Gerenciamento de Usuários e Grupos:</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criar, modificar e remover usuários e grupos em sistemas operacionais Linux e Windows.</a:t>
            </a:r>
          </a:p>
          <a:p>
            <a:pPr algn="l">
              <a:buFont typeface="+mj-lt"/>
              <a:buAutoNum type="arabicPeriod"/>
            </a:pPr>
            <a:r>
              <a:rPr lang="pt-BR" b="1" i="0" dirty="0">
                <a:solidFill>
                  <a:srgbClr val="D1D5DB"/>
                </a:solidFill>
                <a:effectLst/>
                <a:latin typeface="Söhne"/>
              </a:rPr>
              <a:t>Copiar Arquivos e </a:t>
            </a:r>
            <a:r>
              <a:rPr lang="pt-BR" b="1" i="0" dirty="0" err="1">
                <a:solidFill>
                  <a:srgbClr val="D1D5DB"/>
                </a:solidFill>
                <a:effectLst/>
                <a:latin typeface="Söhne"/>
              </a:rPr>
              <a:t>Templates</a:t>
            </a:r>
            <a:r>
              <a:rPr lang="pt-BR" b="1" i="0" dirty="0">
                <a:solidFill>
                  <a:srgbClr val="D1D5DB"/>
                </a:solidFill>
                <a:effectLst/>
                <a:latin typeface="Söhne"/>
              </a:rPr>
              <a:t>:</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copiar arquivos, </a:t>
            </a:r>
            <a:r>
              <a:rPr lang="pt-BR" b="0" i="0" dirty="0" err="1">
                <a:solidFill>
                  <a:srgbClr val="D1D5DB"/>
                </a:solidFill>
                <a:effectLst/>
                <a:latin typeface="Söhne"/>
              </a:rPr>
              <a:t>templates</a:t>
            </a:r>
            <a:r>
              <a:rPr lang="pt-BR" b="0" i="0" dirty="0">
                <a:solidFill>
                  <a:srgbClr val="D1D5DB"/>
                </a:solidFill>
                <a:effectLst/>
                <a:latin typeface="Söhne"/>
              </a:rPr>
              <a:t> e outros recursos para os servidores gerenciados, permitindo que você mantenha arquivos de configuração consistentes em todos os hosts.</a:t>
            </a:r>
          </a:p>
          <a:p>
            <a:pPr algn="l">
              <a:buFont typeface="+mj-lt"/>
              <a:buAutoNum type="arabicPeriod"/>
            </a:pPr>
            <a:r>
              <a:rPr lang="pt-BR" b="1" i="0" dirty="0">
                <a:solidFill>
                  <a:srgbClr val="D1D5DB"/>
                </a:solidFill>
                <a:effectLst/>
                <a:latin typeface="Söhne"/>
              </a:rPr>
              <a:t>Gerenciamento de Firewall e Segurança:</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configurar regras de firewall, definir políticas de segurança e garantir a conformidade com as políticas de segurança.</a:t>
            </a:r>
          </a:p>
          <a:p>
            <a:pPr algn="l">
              <a:buFont typeface="+mj-lt"/>
              <a:buAutoNum type="arabicPeriod"/>
            </a:pPr>
            <a:r>
              <a:rPr lang="pt-BR" b="1" i="0" dirty="0">
                <a:solidFill>
                  <a:srgbClr val="D1D5DB"/>
                </a:solidFill>
                <a:effectLst/>
                <a:latin typeface="Söhne"/>
              </a:rPr>
              <a:t>Orquestração de Tarefas:</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executar tarefas em uma sequência específica e coordenar a execução de várias tarefas em diferentes hosts.</a:t>
            </a:r>
          </a:p>
          <a:p>
            <a:pPr algn="l">
              <a:buFont typeface="+mj-lt"/>
              <a:buAutoNum type="arabicPeriod"/>
            </a:pPr>
            <a:r>
              <a:rPr lang="pt-BR" b="1" i="0" dirty="0">
                <a:solidFill>
                  <a:srgbClr val="D1D5DB"/>
                </a:solidFill>
                <a:effectLst/>
                <a:latin typeface="Söhne"/>
              </a:rPr>
              <a:t>Atualizações e Manutenção:</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aplicar atualizações de software, realizar tarefas de manutenção e reiniciar serviços ou hosts quando necessário.</a:t>
            </a:r>
          </a:p>
          <a:p>
            <a:pPr algn="l">
              <a:buFont typeface="+mj-lt"/>
              <a:buAutoNum type="arabicPeriod"/>
            </a:pPr>
            <a:r>
              <a:rPr lang="pt-BR" b="1" i="0" dirty="0">
                <a:solidFill>
                  <a:srgbClr val="D1D5DB"/>
                </a:solidFill>
                <a:effectLst/>
                <a:latin typeface="Söhne"/>
              </a:rPr>
              <a:t>Validação de Configuração:</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verificar a configuração atual dos sistemas e garantir que eles estejam de acordo com o estado desejado definido nos </a:t>
            </a:r>
            <a:r>
              <a:rPr lang="pt-BR" b="0" i="0" dirty="0" err="1">
                <a:solidFill>
                  <a:srgbClr val="D1D5DB"/>
                </a:solidFill>
                <a:effectLst/>
                <a:latin typeface="Söhne"/>
              </a:rPr>
              <a:t>playbooks</a:t>
            </a:r>
            <a:r>
              <a:rPr lang="pt-BR" b="0" i="0" dirty="0">
                <a:solidFill>
                  <a:srgbClr val="D1D5DB"/>
                </a:solidFill>
                <a:effectLst/>
                <a:latin typeface="Söhne"/>
              </a:rPr>
              <a:t>.</a:t>
            </a:r>
          </a:p>
          <a:p>
            <a:pPr algn="l">
              <a:buFont typeface="+mj-lt"/>
              <a:buAutoNum type="arabicPeriod"/>
            </a:pPr>
            <a:r>
              <a:rPr lang="pt-BR" b="1" i="0" dirty="0">
                <a:solidFill>
                  <a:srgbClr val="D1D5DB"/>
                </a:solidFill>
                <a:effectLst/>
                <a:latin typeface="Söhne"/>
              </a:rPr>
              <a:t>Integração com Ferramentas de CI/CD:</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pode ser integrado a ferramentas de integração contínua e implantação contínua (CI/CD) para automatizar a implantação de software e a configuração de ambientes de desenvolvimento e produção.</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26</a:t>
            </a:fld>
            <a:endParaRPr lang="pt-BR"/>
          </a:p>
        </p:txBody>
      </p:sp>
    </p:spTree>
    <p:extLst>
      <p:ext uri="{BB962C8B-B14F-4D97-AF65-F5344CB8AC3E}">
        <p14:creationId xmlns:p14="http://schemas.microsoft.com/office/powerpoint/2010/main" val="335114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effectLst/>
                <a:latin typeface="Söhne"/>
              </a:rPr>
              <a:t>Não Requer Software no Host Gerenciado:</a:t>
            </a:r>
            <a:r>
              <a:rPr lang="pt-BR" b="0" i="0" dirty="0">
                <a:solidFill>
                  <a:srgbClr val="D1D5DB"/>
                </a:solidFill>
                <a:effectLst/>
                <a:latin typeface="Söhne"/>
              </a:rPr>
              <a:t> O </a:t>
            </a:r>
            <a:r>
              <a:rPr lang="pt-BR" b="0" i="0" dirty="0" err="1">
                <a:solidFill>
                  <a:srgbClr val="D1D5DB"/>
                </a:solidFill>
                <a:effectLst/>
                <a:latin typeface="Söhne"/>
              </a:rPr>
              <a:t>Ansible</a:t>
            </a:r>
            <a:r>
              <a:rPr lang="pt-BR" b="0" i="0" dirty="0">
                <a:solidFill>
                  <a:srgbClr val="D1D5DB"/>
                </a:solidFill>
                <a:effectLst/>
                <a:latin typeface="Söhne"/>
              </a:rPr>
              <a:t> é baseado em SSH e não requer a instalação de nenhum software adicional no host gerenciado, tornando a implementação e a execução mais rápidas e menos intrusivas.</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27</a:t>
            </a:fld>
            <a:endParaRPr lang="pt-BR"/>
          </a:p>
        </p:txBody>
      </p:sp>
    </p:spTree>
    <p:extLst>
      <p:ext uri="{BB962C8B-B14F-4D97-AF65-F5344CB8AC3E}">
        <p14:creationId xmlns:p14="http://schemas.microsoft.com/office/powerpoint/2010/main" val="2971904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No </a:t>
            </a:r>
            <a:r>
              <a:rPr lang="pt-BR" b="0" i="0" dirty="0" err="1">
                <a:solidFill>
                  <a:srgbClr val="D1D5DB"/>
                </a:solidFill>
                <a:effectLst/>
                <a:latin typeface="Söhne"/>
              </a:rPr>
              <a:t>Ansible</a:t>
            </a:r>
            <a:r>
              <a:rPr lang="pt-BR" b="0" i="0" dirty="0">
                <a:solidFill>
                  <a:srgbClr val="D1D5DB"/>
                </a:solidFill>
                <a:effectLst/>
                <a:latin typeface="Söhne"/>
              </a:rPr>
              <a:t>, o "</a:t>
            </a:r>
            <a:r>
              <a:rPr lang="pt-BR" b="0" i="0" dirty="0" err="1">
                <a:solidFill>
                  <a:srgbClr val="D1D5DB"/>
                </a:solidFill>
                <a:effectLst/>
                <a:latin typeface="Söhne"/>
              </a:rPr>
              <a:t>inventory</a:t>
            </a:r>
            <a:r>
              <a:rPr lang="pt-BR" b="0" i="0" dirty="0">
                <a:solidFill>
                  <a:srgbClr val="D1D5DB"/>
                </a:solidFill>
                <a:effectLst/>
                <a:latin typeface="Söhne"/>
              </a:rPr>
              <a:t>" (inventário) é um arquivo ou uma coleção de arquivos que contém informações sobre os hosts (servidores ou máquinas) que o </a:t>
            </a:r>
            <a:r>
              <a:rPr lang="pt-BR" b="0" i="0" dirty="0" err="1">
                <a:solidFill>
                  <a:srgbClr val="D1D5DB"/>
                </a:solidFill>
                <a:effectLst/>
                <a:latin typeface="Söhne"/>
              </a:rPr>
              <a:t>Ansible</a:t>
            </a:r>
            <a:r>
              <a:rPr lang="pt-BR" b="0" i="0" dirty="0">
                <a:solidFill>
                  <a:srgbClr val="D1D5DB"/>
                </a:solidFill>
                <a:effectLst/>
                <a:latin typeface="Söhne"/>
              </a:rPr>
              <a:t> gerencia. O inventário é uma peça central na organização e execução das automações do </a:t>
            </a:r>
            <a:r>
              <a:rPr lang="pt-BR" b="0" i="0" dirty="0" err="1">
                <a:solidFill>
                  <a:srgbClr val="D1D5DB"/>
                </a:solidFill>
                <a:effectLst/>
                <a:latin typeface="Söhne"/>
              </a:rPr>
              <a:t>Ansible</a:t>
            </a:r>
            <a:r>
              <a:rPr lang="pt-BR" b="0" i="0" dirty="0">
                <a:solidFill>
                  <a:srgbClr val="D1D5DB"/>
                </a:solidFill>
                <a:effectLst/>
                <a:latin typeface="Söhne"/>
              </a:rPr>
              <a:t>, pois ele define os alvos em que as tarefas serão executadas.</a:t>
            </a:r>
          </a:p>
          <a:p>
            <a:pPr algn="l"/>
            <a:r>
              <a:rPr lang="pt-BR" b="0" i="0" dirty="0">
                <a:solidFill>
                  <a:srgbClr val="D1D5DB"/>
                </a:solidFill>
                <a:effectLst/>
                <a:latin typeface="Söhne"/>
              </a:rPr>
              <a:t>O arquivo de inventário é geralmente chamado de "</a:t>
            </a:r>
            <a:r>
              <a:rPr lang="pt-BR" b="0" i="0" dirty="0" err="1">
                <a:solidFill>
                  <a:srgbClr val="D1D5DB"/>
                </a:solidFill>
                <a:effectLst/>
                <a:latin typeface="Söhne"/>
              </a:rPr>
              <a:t>inventory</a:t>
            </a:r>
            <a:r>
              <a:rPr lang="pt-BR" b="0" i="0" dirty="0">
                <a:solidFill>
                  <a:srgbClr val="D1D5DB"/>
                </a:solidFill>
                <a:effectLst/>
                <a:latin typeface="Söhne"/>
              </a:rPr>
              <a:t>" ou "hosts" e está no formato INI (</a:t>
            </a:r>
            <a:r>
              <a:rPr lang="pt-BR" b="0" i="0" dirty="0" err="1">
                <a:solidFill>
                  <a:srgbClr val="D1D5DB"/>
                </a:solidFill>
                <a:effectLst/>
                <a:latin typeface="Söhne"/>
              </a:rPr>
              <a:t>Plain</a:t>
            </a:r>
            <a:r>
              <a:rPr lang="pt-BR" b="0" i="0" dirty="0">
                <a:solidFill>
                  <a:srgbClr val="D1D5DB"/>
                </a:solidFill>
                <a:effectLst/>
                <a:latin typeface="Söhne"/>
              </a:rPr>
              <a:t> </a:t>
            </a:r>
            <a:r>
              <a:rPr lang="pt-BR" b="0" i="0" dirty="0" err="1">
                <a:solidFill>
                  <a:srgbClr val="D1D5DB"/>
                </a:solidFill>
                <a:effectLst/>
                <a:latin typeface="Söhne"/>
              </a:rPr>
              <a:t>Text</a:t>
            </a:r>
            <a:r>
              <a:rPr lang="pt-BR" b="0" i="0" dirty="0">
                <a:solidFill>
                  <a:srgbClr val="D1D5DB"/>
                </a:solidFill>
                <a:effectLst/>
                <a:latin typeface="Söhne"/>
              </a:rPr>
              <a:t> </a:t>
            </a:r>
            <a:r>
              <a:rPr lang="pt-BR" b="0" i="0" dirty="0" err="1">
                <a:solidFill>
                  <a:srgbClr val="D1D5DB"/>
                </a:solidFill>
                <a:effectLst/>
                <a:latin typeface="Söhne"/>
              </a:rPr>
              <a:t>Configuration</a:t>
            </a:r>
            <a:r>
              <a:rPr lang="pt-BR" b="0" i="0" dirty="0">
                <a:solidFill>
                  <a:srgbClr val="D1D5DB"/>
                </a:solidFill>
                <a:effectLst/>
                <a:latin typeface="Söhne"/>
              </a:rPr>
              <a:t>). No entanto, também é possível usar um inventário dinâmico, que pode ser gerado dinamicamente por meio de scripts ou APIs, permitindo a criação de inventários mais dinâmicos e automatizados.</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28</a:t>
            </a:fld>
            <a:endParaRPr lang="pt-BR"/>
          </a:p>
        </p:txBody>
      </p:sp>
    </p:spTree>
    <p:extLst>
      <p:ext uri="{BB962C8B-B14F-4D97-AF65-F5344CB8AC3E}">
        <p14:creationId xmlns:p14="http://schemas.microsoft.com/office/powerpoint/2010/main" val="2054920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r>
              <a:rPr lang="pt-BR" b="0" i="0" dirty="0">
                <a:solidFill>
                  <a:srgbClr val="D1D5DB"/>
                </a:solidFill>
                <a:effectLst/>
                <a:latin typeface="Söhne"/>
              </a:rPr>
            </a:br>
            <a:r>
              <a:rPr lang="pt-BR" b="0" i="0" dirty="0">
                <a:solidFill>
                  <a:srgbClr val="D1D5DB"/>
                </a:solidFill>
                <a:effectLst/>
                <a:latin typeface="Söhne"/>
              </a:rPr>
              <a:t>No </a:t>
            </a:r>
            <a:r>
              <a:rPr lang="pt-BR" b="0" i="0" dirty="0" err="1">
                <a:solidFill>
                  <a:srgbClr val="D1D5DB"/>
                </a:solidFill>
                <a:effectLst/>
                <a:latin typeface="Söhne"/>
              </a:rPr>
              <a:t>Ansible</a:t>
            </a:r>
            <a:r>
              <a:rPr lang="pt-BR" b="0" i="0" dirty="0">
                <a:solidFill>
                  <a:srgbClr val="D1D5DB"/>
                </a:solidFill>
                <a:effectLst/>
                <a:latin typeface="Söhne"/>
              </a:rPr>
              <a:t>, um </a:t>
            </a:r>
            <a:r>
              <a:rPr lang="pt-BR" b="0" i="0" dirty="0" err="1">
                <a:solidFill>
                  <a:srgbClr val="D1D5DB"/>
                </a:solidFill>
                <a:effectLst/>
                <a:latin typeface="Söhne"/>
              </a:rPr>
              <a:t>playbook</a:t>
            </a:r>
            <a:r>
              <a:rPr lang="pt-BR" b="0" i="0" dirty="0">
                <a:solidFill>
                  <a:srgbClr val="D1D5DB"/>
                </a:solidFill>
                <a:effectLst/>
                <a:latin typeface="Söhne"/>
              </a:rPr>
              <a:t> é um arquivo YAML que contém um conjunto de tarefas e configurações usadas para automatizar e gerenciar a configuração de sistemas. Os </a:t>
            </a:r>
            <a:r>
              <a:rPr lang="pt-BR" b="0" i="0" dirty="0" err="1">
                <a:solidFill>
                  <a:srgbClr val="D1D5DB"/>
                </a:solidFill>
                <a:effectLst/>
                <a:latin typeface="Söhne"/>
              </a:rPr>
              <a:t>playbooks</a:t>
            </a:r>
            <a:r>
              <a:rPr lang="pt-BR" b="0" i="0" dirty="0">
                <a:solidFill>
                  <a:srgbClr val="D1D5DB"/>
                </a:solidFill>
                <a:effectLst/>
                <a:latin typeface="Söhne"/>
              </a:rPr>
              <a:t> são a unidade básica de automação no </a:t>
            </a:r>
            <a:r>
              <a:rPr lang="pt-BR" b="0" i="0" dirty="0" err="1">
                <a:solidFill>
                  <a:srgbClr val="D1D5DB"/>
                </a:solidFill>
                <a:effectLst/>
                <a:latin typeface="Söhne"/>
              </a:rPr>
              <a:t>Ansible</a:t>
            </a:r>
            <a:r>
              <a:rPr lang="pt-BR" b="0" i="0" dirty="0">
                <a:solidFill>
                  <a:srgbClr val="D1D5DB"/>
                </a:solidFill>
                <a:effectLst/>
                <a:latin typeface="Söhne"/>
              </a:rPr>
              <a:t> e descrevem o estado desejado do sistema em relação a um grupo de hosts específico.</a:t>
            </a:r>
          </a:p>
          <a:p>
            <a:pPr algn="l"/>
            <a:r>
              <a:rPr lang="pt-BR" b="0" i="0" dirty="0">
                <a:solidFill>
                  <a:srgbClr val="D1D5DB"/>
                </a:solidFill>
                <a:effectLst/>
                <a:latin typeface="Söhne"/>
              </a:rPr>
              <a:t>Cada tarefa no </a:t>
            </a:r>
            <a:r>
              <a:rPr lang="pt-BR" b="0" i="0" dirty="0" err="1">
                <a:solidFill>
                  <a:srgbClr val="D1D5DB"/>
                </a:solidFill>
                <a:effectLst/>
                <a:latin typeface="Söhne"/>
              </a:rPr>
              <a:t>playbook</a:t>
            </a:r>
            <a:r>
              <a:rPr lang="pt-BR" b="0" i="0" dirty="0">
                <a:solidFill>
                  <a:srgbClr val="D1D5DB"/>
                </a:solidFill>
                <a:effectLst/>
                <a:latin typeface="Söhne"/>
              </a:rPr>
              <a:t> é executada sequencialmente na ordem em que são definidas. As tarefas descrevem as ações que o </a:t>
            </a:r>
            <a:r>
              <a:rPr lang="pt-BR" b="0" i="0" dirty="0" err="1">
                <a:solidFill>
                  <a:srgbClr val="D1D5DB"/>
                </a:solidFill>
                <a:effectLst/>
                <a:latin typeface="Söhne"/>
              </a:rPr>
              <a:t>Ansible</a:t>
            </a:r>
            <a:r>
              <a:rPr lang="pt-BR" b="0" i="0" dirty="0">
                <a:solidFill>
                  <a:srgbClr val="D1D5DB"/>
                </a:solidFill>
                <a:effectLst/>
                <a:latin typeface="Söhne"/>
              </a:rPr>
              <a:t> deve realizar em cada host gerenciado. Essas ações podem incluir instalação de pacotes, cópia de arquivos, gerenciamento de serviços, execução de comandos, entre outras coisas.</a:t>
            </a:r>
          </a:p>
          <a:p>
            <a:pPr algn="l"/>
            <a:r>
              <a:rPr lang="pt-BR" b="0" i="0" dirty="0">
                <a:solidFill>
                  <a:srgbClr val="D1D5DB"/>
                </a:solidFill>
                <a:effectLst/>
                <a:latin typeface="Söhne"/>
              </a:rPr>
              <a:t>Os </a:t>
            </a:r>
            <a:r>
              <a:rPr lang="pt-BR" b="0" i="0" dirty="0" err="1">
                <a:solidFill>
                  <a:srgbClr val="D1D5DB"/>
                </a:solidFill>
                <a:effectLst/>
                <a:latin typeface="Söhne"/>
              </a:rPr>
              <a:t>playbooks</a:t>
            </a:r>
            <a:r>
              <a:rPr lang="pt-BR" b="0" i="0" dirty="0">
                <a:solidFill>
                  <a:srgbClr val="D1D5DB"/>
                </a:solidFill>
                <a:effectLst/>
                <a:latin typeface="Söhne"/>
              </a:rPr>
              <a:t> são declarativos, o que significa que você descreve o resultado final que deseja alcançar, e o </a:t>
            </a:r>
            <a:r>
              <a:rPr lang="pt-BR" b="0" i="0" dirty="0" err="1">
                <a:solidFill>
                  <a:srgbClr val="D1D5DB"/>
                </a:solidFill>
                <a:effectLst/>
                <a:latin typeface="Söhne"/>
              </a:rPr>
              <a:t>Ansible</a:t>
            </a:r>
            <a:r>
              <a:rPr lang="pt-BR" b="0" i="0" dirty="0">
                <a:solidFill>
                  <a:srgbClr val="D1D5DB"/>
                </a:solidFill>
                <a:effectLst/>
                <a:latin typeface="Söhne"/>
              </a:rPr>
              <a:t> cuida dos detalhes de como alcançar esse estado. Isso torna os </a:t>
            </a:r>
            <a:r>
              <a:rPr lang="pt-BR" b="0" i="0" dirty="0" err="1">
                <a:solidFill>
                  <a:srgbClr val="D1D5DB"/>
                </a:solidFill>
                <a:effectLst/>
                <a:latin typeface="Söhne"/>
              </a:rPr>
              <a:t>playbooks</a:t>
            </a:r>
            <a:r>
              <a:rPr lang="pt-BR" b="0" i="0" dirty="0">
                <a:solidFill>
                  <a:srgbClr val="D1D5DB"/>
                </a:solidFill>
                <a:effectLst/>
                <a:latin typeface="Söhne"/>
              </a:rPr>
              <a:t> mais legíveis e fáceis de entender.</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29</a:t>
            </a:fld>
            <a:endParaRPr lang="pt-BR"/>
          </a:p>
        </p:txBody>
      </p:sp>
    </p:spTree>
    <p:extLst>
      <p:ext uri="{BB962C8B-B14F-4D97-AF65-F5344CB8AC3E}">
        <p14:creationId xmlns:p14="http://schemas.microsoft.com/office/powerpoint/2010/main" val="155848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No passado, o provisionamento de servidores era geralmente uma tarefa manual que exigia a configuração de cada servidor individualmente. Isso era feito por meio de um processo de instalação manual do sistema operacional, aplicação de atualizações, configuração de rede e instalação de aplicativos e serviços necessários. Esse processo era demorado, propenso a erros humanos e inconsistências, e geralmente envolvia muitos recursos de tempo e esforço.</a:t>
            </a:r>
          </a:p>
          <a:p>
            <a:pPr algn="l"/>
            <a:r>
              <a:rPr lang="pt-BR" b="0" i="0" dirty="0">
                <a:solidFill>
                  <a:srgbClr val="D1D5DB"/>
                </a:solidFill>
                <a:effectLst/>
                <a:latin typeface="Söhne"/>
              </a:rPr>
              <a:t>Com o surgimento da virtualização e da computação em nuvem, a tarefa de provisionamento de servidores foi automatizada. As nuvens públicas, como </a:t>
            </a:r>
            <a:r>
              <a:rPr lang="pt-BR" b="0" i="0" dirty="0" err="1">
                <a:solidFill>
                  <a:srgbClr val="D1D5DB"/>
                </a:solidFill>
                <a:effectLst/>
                <a:latin typeface="Söhne"/>
              </a:rPr>
              <a:t>Amazon</a:t>
            </a:r>
            <a:r>
              <a:rPr lang="pt-BR" b="0" i="0" dirty="0">
                <a:solidFill>
                  <a:srgbClr val="D1D5DB"/>
                </a:solidFill>
                <a:effectLst/>
                <a:latin typeface="Söhne"/>
              </a:rPr>
              <a:t> Web Services (AWS), Microsoft Azure e Google Cloud Platform, fornecem interfaces de programação de aplicativos (APIs) que permitem a criação e configuração de recursos de infraestrutura de forma programática. Isso permitiu que as equipes de TI automatizassem o provisionamento de servidores e outros recursos de infraestrutura em nuvem, usando scripts e ferramentas de automação.</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3</a:t>
            </a:fld>
            <a:endParaRPr lang="pt-BR"/>
          </a:p>
        </p:txBody>
      </p:sp>
    </p:spTree>
    <p:extLst>
      <p:ext uri="{BB962C8B-B14F-4D97-AF65-F5344CB8AC3E}">
        <p14:creationId xmlns:p14="http://schemas.microsoft.com/office/powerpoint/2010/main" val="2986226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30</a:t>
            </a:fld>
            <a:endParaRPr lang="pt-BR"/>
          </a:p>
        </p:txBody>
      </p:sp>
    </p:spTree>
    <p:extLst>
      <p:ext uri="{BB962C8B-B14F-4D97-AF65-F5344CB8AC3E}">
        <p14:creationId xmlns:p14="http://schemas.microsoft.com/office/powerpoint/2010/main" val="2503212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endParaRPr lang="en-US" b="0" i="0" dirty="0">
              <a:solidFill>
                <a:srgbClr val="ECECEC"/>
              </a:solidFill>
              <a:effectLst/>
              <a:latin typeface="Söhne"/>
            </a:endParaRPr>
          </a:p>
        </p:txBody>
      </p:sp>
      <p:sp>
        <p:nvSpPr>
          <p:cNvPr id="4" name="Espaço Reservado para Número de Slide 3"/>
          <p:cNvSpPr>
            <a:spLocks noGrp="1"/>
          </p:cNvSpPr>
          <p:nvPr>
            <p:ph type="sldNum" sz="quarter" idx="5"/>
          </p:nvPr>
        </p:nvSpPr>
        <p:spPr/>
        <p:txBody>
          <a:bodyPr/>
          <a:lstStyle/>
          <a:p>
            <a:fld id="{AE8F649C-2E54-4D2F-81A2-AA19C30C909F}" type="slidenum">
              <a:rPr lang="pt-BR" smtClean="0"/>
              <a:t>31</a:t>
            </a:fld>
            <a:endParaRPr lang="pt-BR"/>
          </a:p>
        </p:txBody>
      </p:sp>
    </p:spTree>
    <p:extLst>
      <p:ext uri="{BB962C8B-B14F-4D97-AF65-F5344CB8AC3E}">
        <p14:creationId xmlns:p14="http://schemas.microsoft.com/office/powerpoint/2010/main" val="4286590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4</a:t>
            </a:fld>
            <a:endParaRPr lang="pt-BR"/>
          </a:p>
        </p:txBody>
      </p:sp>
    </p:spTree>
    <p:extLst>
      <p:ext uri="{BB962C8B-B14F-4D97-AF65-F5344CB8AC3E}">
        <p14:creationId xmlns:p14="http://schemas.microsoft.com/office/powerpoint/2010/main" val="137026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5</a:t>
            </a:fld>
            <a:endParaRPr lang="pt-BR"/>
          </a:p>
        </p:txBody>
      </p:sp>
    </p:spTree>
    <p:extLst>
      <p:ext uri="{BB962C8B-B14F-4D97-AF65-F5344CB8AC3E}">
        <p14:creationId xmlns:p14="http://schemas.microsoft.com/office/powerpoint/2010/main" val="243363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err="1">
                <a:solidFill>
                  <a:srgbClr val="D1D5DB"/>
                </a:solidFill>
                <a:effectLst/>
                <a:latin typeface="Söhne"/>
              </a:rPr>
              <a:t>Terraform</a:t>
            </a:r>
            <a:r>
              <a:rPr lang="pt-BR" b="0" i="0" dirty="0">
                <a:solidFill>
                  <a:srgbClr val="D1D5DB"/>
                </a:solidFill>
                <a:effectLst/>
                <a:latin typeface="Söhne"/>
              </a:rPr>
              <a:t> é uma ferramenta de infraestrutura como código (IAC) criada pela </a:t>
            </a:r>
            <a:r>
              <a:rPr lang="pt-BR" b="0" i="0" dirty="0" err="1">
                <a:solidFill>
                  <a:srgbClr val="D1D5DB"/>
                </a:solidFill>
                <a:effectLst/>
                <a:latin typeface="Söhne"/>
              </a:rPr>
              <a:t>HashiCorp</a:t>
            </a:r>
            <a:r>
              <a:rPr lang="pt-BR" b="0" i="0" dirty="0">
                <a:solidFill>
                  <a:srgbClr val="D1D5DB"/>
                </a:solidFill>
                <a:effectLst/>
                <a:latin typeface="Söhne"/>
              </a:rPr>
              <a:t>. Ela permite que você defina, gerencie e provisione a infraestrutura de nuvem e de data center por meio de arquivos declarativos de configuração.</a:t>
            </a:r>
          </a:p>
          <a:p>
            <a:pPr algn="l"/>
            <a:r>
              <a:rPr lang="pt-BR" b="0" i="0" dirty="0">
                <a:solidFill>
                  <a:srgbClr val="D1D5DB"/>
                </a:solidFill>
                <a:effectLst/>
                <a:latin typeface="Söhne"/>
              </a:rPr>
              <a:t>Com o </a:t>
            </a:r>
            <a:r>
              <a:rPr lang="pt-BR" b="0" i="0" dirty="0" err="1">
                <a:solidFill>
                  <a:srgbClr val="D1D5DB"/>
                </a:solidFill>
                <a:effectLst/>
                <a:latin typeface="Söhne"/>
              </a:rPr>
              <a:t>Terraform</a:t>
            </a:r>
            <a:r>
              <a:rPr lang="pt-BR" b="0" i="0" dirty="0">
                <a:solidFill>
                  <a:srgbClr val="D1D5DB"/>
                </a:solidFill>
                <a:effectLst/>
                <a:latin typeface="Söhne"/>
              </a:rPr>
              <a:t>, você pode escrever um conjunto de arquivos que descrevem o ambiente de infraestrutura necessário para executar seus aplicativos ou serviços. Esses arquivos especificam os recursos de nuvem que você precisa (como servidores, redes, armazenamento e banco de dados), como esses recursos se relacionam entre si e como eles devem ser configurados.</a:t>
            </a:r>
          </a:p>
          <a:p>
            <a:pPr algn="l"/>
            <a:r>
              <a:rPr lang="pt-BR" b="0" i="0" dirty="0">
                <a:solidFill>
                  <a:srgbClr val="D1D5DB"/>
                </a:solidFill>
                <a:effectLst/>
                <a:latin typeface="Söhne"/>
              </a:rPr>
              <a:t>O </a:t>
            </a:r>
            <a:r>
              <a:rPr lang="pt-BR" b="0" i="0" dirty="0" err="1">
                <a:solidFill>
                  <a:srgbClr val="D1D5DB"/>
                </a:solidFill>
                <a:effectLst/>
                <a:latin typeface="Söhne"/>
              </a:rPr>
              <a:t>Terraform</a:t>
            </a:r>
            <a:r>
              <a:rPr lang="pt-BR" b="0" i="0" dirty="0">
                <a:solidFill>
                  <a:srgbClr val="D1D5DB"/>
                </a:solidFill>
                <a:effectLst/>
                <a:latin typeface="Söhne"/>
              </a:rPr>
              <a:t> oferece suporte a vários provedores de nuvem, incluindo </a:t>
            </a:r>
            <a:r>
              <a:rPr lang="pt-BR" b="0" i="0" dirty="0" err="1">
                <a:solidFill>
                  <a:srgbClr val="D1D5DB"/>
                </a:solidFill>
                <a:effectLst/>
                <a:latin typeface="Söhne"/>
              </a:rPr>
              <a:t>Amazon</a:t>
            </a:r>
            <a:r>
              <a:rPr lang="pt-BR" b="0" i="0" dirty="0">
                <a:solidFill>
                  <a:srgbClr val="D1D5DB"/>
                </a:solidFill>
                <a:effectLst/>
                <a:latin typeface="Söhne"/>
              </a:rPr>
              <a:t> Web Services (AWS), Microsoft Azure, Google Cloud Platform (GCP) e outros. Isso significa que você pode usar o </a:t>
            </a:r>
            <a:r>
              <a:rPr lang="pt-BR" b="0" i="0" dirty="0" err="1">
                <a:solidFill>
                  <a:srgbClr val="D1D5DB"/>
                </a:solidFill>
                <a:effectLst/>
                <a:latin typeface="Söhne"/>
              </a:rPr>
              <a:t>Terraform</a:t>
            </a:r>
            <a:r>
              <a:rPr lang="pt-BR" b="0" i="0" dirty="0">
                <a:solidFill>
                  <a:srgbClr val="D1D5DB"/>
                </a:solidFill>
                <a:effectLst/>
                <a:latin typeface="Söhne"/>
              </a:rPr>
              <a:t> para criar e gerenciar recursos em diferentes provedores de nuvem a partir de um único conjunto de arquivos de configuração.</a:t>
            </a:r>
          </a:p>
          <a:p>
            <a:pPr algn="l"/>
            <a:r>
              <a:rPr lang="pt-BR" b="0" i="0" dirty="0">
                <a:solidFill>
                  <a:srgbClr val="D1D5DB"/>
                </a:solidFill>
                <a:effectLst/>
                <a:latin typeface="Söhne"/>
              </a:rPr>
              <a:t>Alguns recursos importantes do </a:t>
            </a:r>
            <a:r>
              <a:rPr lang="pt-BR" b="0" i="0" dirty="0" err="1">
                <a:solidFill>
                  <a:srgbClr val="D1D5DB"/>
                </a:solidFill>
                <a:effectLst/>
                <a:latin typeface="Söhne"/>
              </a:rPr>
              <a:t>Terraform</a:t>
            </a:r>
            <a:r>
              <a:rPr lang="pt-BR" b="0" i="0" dirty="0">
                <a:solidFill>
                  <a:srgbClr val="D1D5DB"/>
                </a:solidFill>
                <a:effectLst/>
                <a:latin typeface="Söhne"/>
              </a:rPr>
              <a:t> incluem:</a:t>
            </a:r>
          </a:p>
          <a:p>
            <a:pPr algn="l">
              <a:buFont typeface="Arial" panose="020B0604020202020204" pitchFamily="34" charset="0"/>
              <a:buChar char="•"/>
            </a:pPr>
            <a:r>
              <a:rPr lang="pt-BR" b="0" i="0" dirty="0">
                <a:solidFill>
                  <a:srgbClr val="D1D5DB"/>
                </a:solidFill>
                <a:effectLst/>
                <a:latin typeface="Söhne"/>
              </a:rPr>
              <a:t>Planos de execução: O </a:t>
            </a:r>
            <a:r>
              <a:rPr lang="pt-BR" b="0" i="0" dirty="0" err="1">
                <a:solidFill>
                  <a:srgbClr val="D1D5DB"/>
                </a:solidFill>
                <a:effectLst/>
                <a:latin typeface="Söhne"/>
              </a:rPr>
              <a:t>Terraform</a:t>
            </a:r>
            <a:r>
              <a:rPr lang="pt-BR" b="0" i="0" dirty="0">
                <a:solidFill>
                  <a:srgbClr val="D1D5DB"/>
                </a:solidFill>
                <a:effectLst/>
                <a:latin typeface="Söhne"/>
              </a:rPr>
              <a:t> gera um plano de execução que mostra o que será criado, alterado ou excluído antes de realizar qualquer alteração na infraestrutura.</a:t>
            </a:r>
          </a:p>
          <a:p>
            <a:pPr algn="l">
              <a:buFont typeface="Arial" panose="020B0604020202020204" pitchFamily="34" charset="0"/>
              <a:buChar char="•"/>
            </a:pPr>
            <a:r>
              <a:rPr lang="pt-BR" b="0" i="0" dirty="0">
                <a:solidFill>
                  <a:srgbClr val="D1D5DB"/>
                </a:solidFill>
                <a:effectLst/>
                <a:latin typeface="Söhne"/>
              </a:rPr>
              <a:t>Versionamento de configuração: O </a:t>
            </a:r>
            <a:r>
              <a:rPr lang="pt-BR" b="0" i="0" dirty="0" err="1">
                <a:solidFill>
                  <a:srgbClr val="D1D5DB"/>
                </a:solidFill>
                <a:effectLst/>
                <a:latin typeface="Söhne"/>
              </a:rPr>
              <a:t>Terraform</a:t>
            </a:r>
            <a:r>
              <a:rPr lang="pt-BR" b="0" i="0" dirty="0">
                <a:solidFill>
                  <a:srgbClr val="D1D5DB"/>
                </a:solidFill>
                <a:effectLst/>
                <a:latin typeface="Söhne"/>
              </a:rPr>
              <a:t> permite que você </a:t>
            </a:r>
            <a:r>
              <a:rPr lang="pt-BR" b="0" i="0" dirty="0" err="1">
                <a:solidFill>
                  <a:srgbClr val="D1D5DB"/>
                </a:solidFill>
                <a:effectLst/>
                <a:latin typeface="Söhne"/>
              </a:rPr>
              <a:t>versione</a:t>
            </a:r>
            <a:r>
              <a:rPr lang="pt-BR" b="0" i="0" dirty="0">
                <a:solidFill>
                  <a:srgbClr val="D1D5DB"/>
                </a:solidFill>
                <a:effectLst/>
                <a:latin typeface="Söhne"/>
              </a:rPr>
              <a:t> e controle a configuração da infraestrutura da mesma forma que você </a:t>
            </a:r>
            <a:r>
              <a:rPr lang="pt-BR" b="0" i="0" dirty="0" err="1">
                <a:solidFill>
                  <a:srgbClr val="D1D5DB"/>
                </a:solidFill>
                <a:effectLst/>
                <a:latin typeface="Söhne"/>
              </a:rPr>
              <a:t>versiona</a:t>
            </a:r>
            <a:r>
              <a:rPr lang="pt-BR" b="0" i="0" dirty="0">
                <a:solidFill>
                  <a:srgbClr val="D1D5DB"/>
                </a:solidFill>
                <a:effectLst/>
                <a:latin typeface="Söhne"/>
              </a:rPr>
              <a:t> o código do seu aplicativo.</a:t>
            </a:r>
          </a:p>
          <a:p>
            <a:pPr algn="l">
              <a:buFont typeface="Arial" panose="020B0604020202020204" pitchFamily="34" charset="0"/>
              <a:buChar char="•"/>
            </a:pPr>
            <a:r>
              <a:rPr lang="pt-BR" b="0" i="0" dirty="0">
                <a:solidFill>
                  <a:srgbClr val="D1D5DB"/>
                </a:solidFill>
                <a:effectLst/>
                <a:latin typeface="Söhne"/>
              </a:rPr>
              <a:t>Modo de execução paralela: O </a:t>
            </a:r>
            <a:r>
              <a:rPr lang="pt-BR" b="0" i="0" dirty="0" err="1">
                <a:solidFill>
                  <a:srgbClr val="D1D5DB"/>
                </a:solidFill>
                <a:effectLst/>
                <a:latin typeface="Söhne"/>
              </a:rPr>
              <a:t>Terraform</a:t>
            </a:r>
            <a:r>
              <a:rPr lang="pt-BR" b="0" i="0" dirty="0">
                <a:solidFill>
                  <a:srgbClr val="D1D5DB"/>
                </a:solidFill>
                <a:effectLst/>
                <a:latin typeface="Söhne"/>
              </a:rPr>
              <a:t> pode executar várias operações de forma paralela para acelerar o processo de provisionamento da infraestrutura.</a:t>
            </a:r>
          </a:p>
          <a:p>
            <a:pPr algn="l"/>
            <a:r>
              <a:rPr lang="pt-BR" b="0" i="0" dirty="0">
                <a:solidFill>
                  <a:srgbClr val="D1D5DB"/>
                </a:solidFill>
                <a:effectLst/>
                <a:latin typeface="Söhne"/>
              </a:rPr>
              <a:t>O </a:t>
            </a:r>
            <a:r>
              <a:rPr lang="pt-BR" b="0" i="0" dirty="0" err="1">
                <a:solidFill>
                  <a:srgbClr val="D1D5DB"/>
                </a:solidFill>
                <a:effectLst/>
                <a:latin typeface="Söhne"/>
              </a:rPr>
              <a:t>Terraform</a:t>
            </a:r>
            <a:r>
              <a:rPr lang="pt-BR" b="0" i="0" dirty="0">
                <a:solidFill>
                  <a:srgbClr val="D1D5DB"/>
                </a:solidFill>
                <a:effectLst/>
                <a:latin typeface="Söhne"/>
              </a:rPr>
              <a:t> é uma ferramenta poderosa para gerenciar infraestrutura como código e pode ser usado por equipes de desenvolvimento e de operações de TI para aumentar a eficiência e a segurança da infraestrutura em nuvem.</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6</a:t>
            </a:fld>
            <a:endParaRPr lang="pt-BR"/>
          </a:p>
        </p:txBody>
      </p:sp>
    </p:spTree>
    <p:extLst>
      <p:ext uri="{BB962C8B-B14F-4D97-AF65-F5344CB8AC3E}">
        <p14:creationId xmlns:p14="http://schemas.microsoft.com/office/powerpoint/2010/main" val="167111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7</a:t>
            </a:fld>
            <a:endParaRPr lang="pt-BR"/>
          </a:p>
        </p:txBody>
      </p:sp>
    </p:spTree>
    <p:extLst>
      <p:ext uri="{BB962C8B-B14F-4D97-AF65-F5344CB8AC3E}">
        <p14:creationId xmlns:p14="http://schemas.microsoft.com/office/powerpoint/2010/main" val="16003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err="1">
                <a:solidFill>
                  <a:srgbClr val="D1D5DB"/>
                </a:solidFill>
                <a:effectLst/>
                <a:latin typeface="Söhne"/>
              </a:rPr>
              <a:t>Terraform</a:t>
            </a:r>
            <a:r>
              <a:rPr lang="pt-BR" b="0" i="0" dirty="0">
                <a:solidFill>
                  <a:srgbClr val="D1D5DB"/>
                </a:solidFill>
                <a:effectLst/>
                <a:latin typeface="Söhne"/>
              </a:rPr>
              <a:t> e </a:t>
            </a:r>
            <a:r>
              <a:rPr lang="pt-BR" b="0" i="0" dirty="0" err="1">
                <a:solidFill>
                  <a:srgbClr val="D1D5DB"/>
                </a:solidFill>
                <a:effectLst/>
                <a:latin typeface="Söhne"/>
              </a:rPr>
              <a:t>Ansible</a:t>
            </a:r>
            <a:r>
              <a:rPr lang="pt-BR" b="0" i="0" dirty="0">
                <a:solidFill>
                  <a:srgbClr val="D1D5DB"/>
                </a:solidFill>
                <a:effectLst/>
                <a:latin typeface="Söhne"/>
              </a:rPr>
              <a:t> são duas ferramentas diferentes usadas para gerenciar infraestrutura de TI, mas elas abordam a gerência de infraestrutura de maneiras distintas.</a:t>
            </a:r>
          </a:p>
          <a:p>
            <a:pPr algn="l"/>
            <a:r>
              <a:rPr lang="pt-BR" b="0" i="0" dirty="0">
                <a:solidFill>
                  <a:srgbClr val="D1D5DB"/>
                </a:solidFill>
                <a:effectLst/>
                <a:latin typeface="Söhne"/>
              </a:rPr>
              <a:t>O </a:t>
            </a:r>
            <a:r>
              <a:rPr lang="pt-BR" b="0" i="0" dirty="0" err="1">
                <a:solidFill>
                  <a:srgbClr val="D1D5DB"/>
                </a:solidFill>
                <a:effectLst/>
                <a:latin typeface="Söhne"/>
              </a:rPr>
              <a:t>Terraform</a:t>
            </a:r>
            <a:r>
              <a:rPr lang="pt-BR" b="0" i="0" dirty="0">
                <a:solidFill>
                  <a:srgbClr val="D1D5DB"/>
                </a:solidFill>
                <a:effectLst/>
                <a:latin typeface="Söhne"/>
              </a:rPr>
              <a:t> é uma ferramenta de infraestrutura como código (IAC) que se concentra na definição e provisionamento de infraestrutura em nuvem e de data center. Ele permite que você defina a infraestrutura em arquivos de configuração declarativos e, em seguida, provisione essa infraestrutura em vários provedores de nuvem e data center. O </a:t>
            </a:r>
            <a:r>
              <a:rPr lang="pt-BR" b="0" i="0" dirty="0" err="1">
                <a:solidFill>
                  <a:srgbClr val="D1D5DB"/>
                </a:solidFill>
                <a:effectLst/>
                <a:latin typeface="Söhne"/>
              </a:rPr>
              <a:t>Terraform</a:t>
            </a:r>
            <a:r>
              <a:rPr lang="pt-BR" b="0" i="0" dirty="0">
                <a:solidFill>
                  <a:srgbClr val="D1D5DB"/>
                </a:solidFill>
                <a:effectLst/>
                <a:latin typeface="Söhne"/>
              </a:rPr>
              <a:t> é particularmente útil para a criação de recursos de infraestrutura em escala e gerenciamento de recursos distribuídos em várias regiões ou provedores.</a:t>
            </a:r>
          </a:p>
          <a:p>
            <a:pPr algn="l"/>
            <a:r>
              <a:rPr lang="pt-BR" b="0" i="0" dirty="0">
                <a:solidFill>
                  <a:srgbClr val="D1D5DB"/>
                </a:solidFill>
                <a:effectLst/>
                <a:latin typeface="Söhne"/>
              </a:rPr>
              <a:t>Por outro lado, o </a:t>
            </a:r>
            <a:r>
              <a:rPr lang="pt-BR" b="0" i="0" dirty="0" err="1">
                <a:solidFill>
                  <a:srgbClr val="D1D5DB"/>
                </a:solidFill>
                <a:effectLst/>
                <a:latin typeface="Söhne"/>
              </a:rPr>
              <a:t>Ansible</a:t>
            </a:r>
            <a:r>
              <a:rPr lang="pt-BR" b="0" i="0" dirty="0">
                <a:solidFill>
                  <a:srgbClr val="D1D5DB"/>
                </a:solidFill>
                <a:effectLst/>
                <a:latin typeface="Söhne"/>
              </a:rPr>
              <a:t> é uma ferramenta de automação de TI que se concentra na configuração e gerenciamento de sistemas e aplicativos. Ele permite que você automatize a configuração, a implantação e a gestão de recursos de infraestrutura e aplicativos em vários sistemas operacionais. O </a:t>
            </a:r>
            <a:r>
              <a:rPr lang="pt-BR" b="0" i="0" dirty="0" err="1">
                <a:solidFill>
                  <a:srgbClr val="D1D5DB"/>
                </a:solidFill>
                <a:effectLst/>
                <a:latin typeface="Söhne"/>
              </a:rPr>
              <a:t>Ansible</a:t>
            </a:r>
            <a:r>
              <a:rPr lang="pt-BR" b="0" i="0" dirty="0">
                <a:solidFill>
                  <a:srgbClr val="D1D5DB"/>
                </a:solidFill>
                <a:effectLst/>
                <a:latin typeface="Söhne"/>
              </a:rPr>
              <a:t> é particularmente útil para a configuração e manutenção de sistemas distribuídos e complexos.</a:t>
            </a:r>
          </a:p>
          <a:p>
            <a:pPr algn="l"/>
            <a:r>
              <a:rPr lang="pt-BR" b="0" i="0" dirty="0">
                <a:solidFill>
                  <a:srgbClr val="D1D5DB"/>
                </a:solidFill>
                <a:effectLst/>
                <a:latin typeface="Söhne"/>
              </a:rPr>
              <a:t>Enquanto o </a:t>
            </a:r>
            <a:r>
              <a:rPr lang="pt-BR" b="0" i="0" dirty="0" err="1">
                <a:solidFill>
                  <a:srgbClr val="D1D5DB"/>
                </a:solidFill>
                <a:effectLst/>
                <a:latin typeface="Söhne"/>
              </a:rPr>
              <a:t>Terraform</a:t>
            </a:r>
            <a:r>
              <a:rPr lang="pt-BR" b="0" i="0" dirty="0">
                <a:solidFill>
                  <a:srgbClr val="D1D5DB"/>
                </a:solidFill>
                <a:effectLst/>
                <a:latin typeface="Söhne"/>
              </a:rPr>
              <a:t> se concentra principalmente na infraestrutura, o </a:t>
            </a:r>
            <a:r>
              <a:rPr lang="pt-BR" b="0" i="0" dirty="0" err="1">
                <a:solidFill>
                  <a:srgbClr val="D1D5DB"/>
                </a:solidFill>
                <a:effectLst/>
                <a:latin typeface="Söhne"/>
              </a:rPr>
              <a:t>Ansible</a:t>
            </a:r>
            <a:r>
              <a:rPr lang="pt-BR" b="0" i="0" dirty="0">
                <a:solidFill>
                  <a:srgbClr val="D1D5DB"/>
                </a:solidFill>
                <a:effectLst/>
                <a:latin typeface="Söhne"/>
              </a:rPr>
              <a:t> se concentra mais na configuração de sistemas e aplicativos. O </a:t>
            </a:r>
            <a:r>
              <a:rPr lang="pt-BR" b="0" i="0" dirty="0" err="1">
                <a:solidFill>
                  <a:srgbClr val="D1D5DB"/>
                </a:solidFill>
                <a:effectLst/>
                <a:latin typeface="Söhne"/>
              </a:rPr>
              <a:t>Terraform</a:t>
            </a:r>
            <a:r>
              <a:rPr lang="pt-BR" b="0" i="0" dirty="0">
                <a:solidFill>
                  <a:srgbClr val="D1D5DB"/>
                </a:solidFill>
                <a:effectLst/>
                <a:latin typeface="Söhne"/>
              </a:rPr>
              <a:t> pode provisionar recursos de infraestrutura, mas não tem recursos avançados para a configuração de sistemas. Por outro lado, o </a:t>
            </a:r>
            <a:r>
              <a:rPr lang="pt-BR" b="0" i="0" dirty="0" err="1">
                <a:solidFill>
                  <a:srgbClr val="D1D5DB"/>
                </a:solidFill>
                <a:effectLst/>
                <a:latin typeface="Söhne"/>
              </a:rPr>
              <a:t>Ansible</a:t>
            </a:r>
            <a:r>
              <a:rPr lang="pt-BR" b="0" i="0" dirty="0">
                <a:solidFill>
                  <a:srgbClr val="D1D5DB"/>
                </a:solidFill>
                <a:effectLst/>
                <a:latin typeface="Söhne"/>
              </a:rPr>
              <a:t> pode automatizar a configuração e o gerenciamento de sistemas e aplicativos, mas não pode provisionar recursos de infraestrutura.</a:t>
            </a:r>
          </a:p>
          <a:p>
            <a:pPr algn="l"/>
            <a:r>
              <a:rPr lang="pt-BR" b="0" i="0" dirty="0">
                <a:solidFill>
                  <a:srgbClr val="D1D5DB"/>
                </a:solidFill>
                <a:effectLst/>
                <a:latin typeface="Söhne"/>
              </a:rPr>
              <a:t>Em resumo, o </a:t>
            </a:r>
            <a:r>
              <a:rPr lang="pt-BR" b="0" i="0" dirty="0" err="1">
                <a:solidFill>
                  <a:srgbClr val="D1D5DB"/>
                </a:solidFill>
                <a:effectLst/>
                <a:latin typeface="Söhne"/>
              </a:rPr>
              <a:t>Terraform</a:t>
            </a:r>
            <a:r>
              <a:rPr lang="pt-BR" b="0" i="0" dirty="0">
                <a:solidFill>
                  <a:srgbClr val="D1D5DB"/>
                </a:solidFill>
                <a:effectLst/>
                <a:latin typeface="Söhne"/>
              </a:rPr>
              <a:t> é usado para definir e provisionar infraestrutura em nuvem e data center, enquanto o </a:t>
            </a:r>
            <a:r>
              <a:rPr lang="pt-BR" b="0" i="0" dirty="0" err="1">
                <a:solidFill>
                  <a:srgbClr val="D1D5DB"/>
                </a:solidFill>
                <a:effectLst/>
                <a:latin typeface="Söhne"/>
              </a:rPr>
              <a:t>Ansible</a:t>
            </a:r>
            <a:r>
              <a:rPr lang="pt-BR" b="0" i="0" dirty="0">
                <a:solidFill>
                  <a:srgbClr val="D1D5DB"/>
                </a:solidFill>
                <a:effectLst/>
                <a:latin typeface="Söhne"/>
              </a:rPr>
              <a:t> é usado para automatizar a configuração e o gerenciamento de sistemas e aplicativos. Ambas as ferramentas têm seus pontos fortes e são frequentemente usadas em conjunto para gerenciar infraestrutura de TI de forma eficiente e automatizada.</a:t>
            </a:r>
          </a:p>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8</a:t>
            </a:fld>
            <a:endParaRPr lang="pt-BR"/>
          </a:p>
        </p:txBody>
      </p:sp>
    </p:spTree>
    <p:extLst>
      <p:ext uri="{BB962C8B-B14F-4D97-AF65-F5344CB8AC3E}">
        <p14:creationId xmlns:p14="http://schemas.microsoft.com/office/powerpoint/2010/main" val="1141144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5B42747-23A5-4DBE-B077-C00E4F62E4E9}" type="slidenum">
              <a:rPr lang="pt-BR" smtClean="0"/>
              <a:t>9</a:t>
            </a:fld>
            <a:endParaRPr lang="pt-BR"/>
          </a:p>
        </p:txBody>
      </p:sp>
    </p:spTree>
    <p:extLst>
      <p:ext uri="{BB962C8B-B14F-4D97-AF65-F5344CB8AC3E}">
        <p14:creationId xmlns:p14="http://schemas.microsoft.com/office/powerpoint/2010/main" val="120092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10.03.24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10.03.24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10.03.24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6451006"/>
            <a:ext cx="4114800" cy="365125"/>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838200" y="1517861"/>
            <a:ext cx="10515600" cy="46591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838200" y="227340"/>
            <a:ext cx="10515600" cy="990709"/>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000" dirty="0"/>
              <a:t>Sub heading</a:t>
            </a:r>
            <a:endParaRPr lang="en-GB" dirty="0"/>
          </a:p>
        </p:txBody>
      </p:sp>
    </p:spTree>
    <p:extLst>
      <p:ext uri="{BB962C8B-B14F-4D97-AF65-F5344CB8AC3E}">
        <p14:creationId xmlns:p14="http://schemas.microsoft.com/office/powerpoint/2010/main" val="212982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10.03.24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10.03.24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10.03.24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10.03.24</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10.03.24</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10.03.24</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10.03.24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10.03.24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51C7C-CEA3-4CAA-BE4B-344879E7C377}" type="datetimeFigureOut">
              <a:rPr lang="de-DE" smtClean="0"/>
              <a:t>10.03.24</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E2FE-B55E-4328-8F5C-2CEB8781A47B}" type="slidenum">
              <a:rPr lang="de-DE" smtClean="0"/>
              <a:t>‹#›</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3.svg"/><Relationship Id="rId11" Type="http://schemas.openxmlformats.org/officeDocument/2006/relationships/hyperlink" Target="https://www.youtube.com/@iesodias" TargetMode="External"/><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jpe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74777-4825-CC6C-6348-F5E35200C8EA}"/>
              </a:ext>
            </a:extLst>
          </p:cNvPr>
          <p:cNvSpPr>
            <a:spLocks noGrp="1"/>
          </p:cNvSpPr>
          <p:nvPr>
            <p:ph type="ctrTitle"/>
          </p:nvPr>
        </p:nvSpPr>
        <p:spPr>
          <a:xfrm>
            <a:off x="1524000" y="856578"/>
            <a:ext cx="9144000" cy="2387600"/>
          </a:xfrm>
        </p:spPr>
        <p:txBody>
          <a:bodyPr>
            <a:normAutofit/>
          </a:bodyPr>
          <a:lstStyle/>
          <a:p>
            <a:r>
              <a:rPr lang="pt-BR" sz="6600" b="1" dirty="0" err="1">
                <a:latin typeface="Segoe UI" panose="020B0502040204020203" pitchFamily="34" charset="0"/>
                <a:cs typeface="Segoe UI" panose="020B0502040204020203" pitchFamily="34" charset="0"/>
              </a:rPr>
              <a:t>Terraform</a:t>
            </a:r>
            <a:r>
              <a:rPr lang="pt-BR" sz="6600" b="1" dirty="0">
                <a:latin typeface="Segoe UI" panose="020B0502040204020203" pitchFamily="34" charset="0"/>
                <a:cs typeface="Segoe UI" panose="020B0502040204020203" pitchFamily="34" charset="0"/>
              </a:rPr>
              <a:t> e </a:t>
            </a:r>
            <a:r>
              <a:rPr lang="pt-BR" sz="6600" b="1" dirty="0" err="1">
                <a:latin typeface="Segoe UI" panose="020B0502040204020203" pitchFamily="34" charset="0"/>
                <a:cs typeface="Segoe UI" panose="020B0502040204020203" pitchFamily="34" charset="0"/>
              </a:rPr>
              <a:t>Ansible</a:t>
            </a:r>
            <a:endParaRPr lang="pt-BR" sz="6600" b="1" dirty="0">
              <a:latin typeface="Segoe UI" panose="020B0502040204020203" pitchFamily="34" charset="0"/>
              <a:cs typeface="Segoe UI" panose="020B0502040204020203" pitchFamily="34" charset="0"/>
            </a:endParaRPr>
          </a:p>
        </p:txBody>
      </p:sp>
      <p:pic>
        <p:nvPicPr>
          <p:cNvPr id="5" name="Picture 4" descr="A picture containing text, sign, vector graphics, clipart&#10;&#10;Description automatically generated">
            <a:extLst>
              <a:ext uri="{FF2B5EF4-FFF2-40B4-BE49-F238E27FC236}">
                <a16:creationId xmlns:a16="http://schemas.microsoft.com/office/drawing/2014/main" id="{C1BDC8CE-133D-E65A-B78F-80A66C721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5548" y="4253191"/>
            <a:ext cx="1420904" cy="915158"/>
          </a:xfrm>
          <a:prstGeom prst="rect">
            <a:avLst/>
          </a:prstGeom>
        </p:spPr>
      </p:pic>
    </p:spTree>
    <p:extLst>
      <p:ext uri="{BB962C8B-B14F-4D97-AF65-F5344CB8AC3E}">
        <p14:creationId xmlns:p14="http://schemas.microsoft.com/office/powerpoint/2010/main" val="12954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Comandos</a:t>
            </a:r>
            <a:r>
              <a:rPr lang="en-US" sz="4000" b="1" dirty="0">
                <a:latin typeface="Segoe UI" panose="020B0502040204020203" pitchFamily="34" charset="0"/>
                <a:cs typeface="Segoe UI" panose="020B0502040204020203" pitchFamily="34" charset="0"/>
              </a:rPr>
              <a:t> </a:t>
            </a:r>
            <a:r>
              <a:rPr lang="en-US" sz="4000" b="1" dirty="0" err="1">
                <a:latin typeface="Segoe UI" panose="020B0502040204020203" pitchFamily="34" charset="0"/>
                <a:cs typeface="Segoe UI" panose="020B0502040204020203" pitchFamily="34" charset="0"/>
              </a:rPr>
              <a:t>Básicos</a:t>
            </a:r>
            <a:endParaRPr lang="en-US" sz="4000" b="1"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18" name="Imagem 17">
            <a:extLst>
              <a:ext uri="{FF2B5EF4-FFF2-40B4-BE49-F238E27FC236}">
                <a16:creationId xmlns:a16="http://schemas.microsoft.com/office/drawing/2014/main" id="{EBD03BAD-7FB0-C8BD-A7EE-3C2D1A62DF5E}"/>
              </a:ext>
            </a:extLst>
          </p:cNvPr>
          <p:cNvPicPr>
            <a:picLocks noChangeAspect="1"/>
          </p:cNvPicPr>
          <p:nvPr/>
        </p:nvPicPr>
        <p:blipFill>
          <a:blip r:embed="rId5"/>
          <a:stretch>
            <a:fillRect/>
          </a:stretch>
        </p:blipFill>
        <p:spPr>
          <a:xfrm>
            <a:off x="1599810" y="2157586"/>
            <a:ext cx="8992379" cy="3314987"/>
          </a:xfrm>
          <a:prstGeom prst="rect">
            <a:avLst/>
          </a:prstGeom>
        </p:spPr>
      </p:pic>
    </p:spTree>
    <p:extLst>
      <p:ext uri="{BB962C8B-B14F-4D97-AF65-F5344CB8AC3E}">
        <p14:creationId xmlns:p14="http://schemas.microsoft.com/office/powerpoint/2010/main" val="13022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Init</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4" name="Imagem 3">
            <a:extLst>
              <a:ext uri="{FF2B5EF4-FFF2-40B4-BE49-F238E27FC236}">
                <a16:creationId xmlns:a16="http://schemas.microsoft.com/office/drawing/2014/main" id="{55B6C952-B846-0AE4-78BC-F401C06CBBF7}"/>
              </a:ext>
            </a:extLst>
          </p:cNvPr>
          <p:cNvPicPr>
            <a:picLocks noChangeAspect="1"/>
          </p:cNvPicPr>
          <p:nvPr/>
        </p:nvPicPr>
        <p:blipFill>
          <a:blip r:embed="rId5"/>
          <a:stretch>
            <a:fillRect/>
          </a:stretch>
        </p:blipFill>
        <p:spPr>
          <a:xfrm>
            <a:off x="1527149" y="2475780"/>
            <a:ext cx="9137702" cy="2654159"/>
          </a:xfrm>
          <a:prstGeom prst="rect">
            <a:avLst/>
          </a:prstGeom>
        </p:spPr>
      </p:pic>
    </p:spTree>
    <p:extLst>
      <p:ext uri="{BB962C8B-B14F-4D97-AF65-F5344CB8AC3E}">
        <p14:creationId xmlns:p14="http://schemas.microsoft.com/office/powerpoint/2010/main" val="2186275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3800" b="1" dirty="0">
                <a:latin typeface="Segoe UI" panose="020B0502040204020203" pitchFamily="34" charset="0"/>
                <a:cs typeface="Segoe UI" panose="020B0502040204020203" pitchFamily="34" charset="0"/>
              </a:rPr>
              <a:t>Plan</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4" name="Imagem 3">
            <a:extLst>
              <a:ext uri="{FF2B5EF4-FFF2-40B4-BE49-F238E27FC236}">
                <a16:creationId xmlns:a16="http://schemas.microsoft.com/office/drawing/2014/main" id="{6BE29F8E-7CC4-86D5-65B8-F0D291FE6397}"/>
              </a:ext>
            </a:extLst>
          </p:cNvPr>
          <p:cNvPicPr>
            <a:picLocks noChangeAspect="1"/>
          </p:cNvPicPr>
          <p:nvPr/>
        </p:nvPicPr>
        <p:blipFill>
          <a:blip r:embed="rId5"/>
          <a:stretch>
            <a:fillRect/>
          </a:stretch>
        </p:blipFill>
        <p:spPr>
          <a:xfrm>
            <a:off x="3830921" y="1883937"/>
            <a:ext cx="4530158" cy="4807111"/>
          </a:xfrm>
          <a:prstGeom prst="rect">
            <a:avLst/>
          </a:prstGeom>
        </p:spPr>
      </p:pic>
    </p:spTree>
    <p:extLst>
      <p:ext uri="{BB962C8B-B14F-4D97-AF65-F5344CB8AC3E}">
        <p14:creationId xmlns:p14="http://schemas.microsoft.com/office/powerpoint/2010/main" val="254221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511508"/>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TFState</a:t>
            </a:r>
            <a:endParaRPr lang="en-US" sz="4000" b="1"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sp>
        <p:nvSpPr>
          <p:cNvPr id="4" name="CaixaDeTexto 3">
            <a:extLst>
              <a:ext uri="{FF2B5EF4-FFF2-40B4-BE49-F238E27FC236}">
                <a16:creationId xmlns:a16="http://schemas.microsoft.com/office/drawing/2014/main" id="{A02927CB-1F5A-89F1-BB10-3C834C49A5A5}"/>
              </a:ext>
            </a:extLst>
          </p:cNvPr>
          <p:cNvSpPr txBox="1"/>
          <p:nvPr/>
        </p:nvSpPr>
        <p:spPr>
          <a:xfrm>
            <a:off x="1914939" y="2025712"/>
            <a:ext cx="8362122" cy="646331"/>
          </a:xfrm>
          <a:prstGeom prst="rect">
            <a:avLst/>
          </a:prstGeom>
          <a:noFill/>
        </p:spPr>
        <p:txBody>
          <a:bodyPr wrap="square">
            <a:spAutoFit/>
          </a:bodyPr>
          <a:lstStyle/>
          <a:p>
            <a:pPr algn="l"/>
            <a:r>
              <a:rPr lang="pt-BR" b="0" i="0" dirty="0">
                <a:solidFill>
                  <a:srgbClr val="3E3E3E"/>
                </a:solidFill>
                <a:effectLst/>
                <a:latin typeface="Segoe UI" panose="020B0502040204020203" pitchFamily="34" charset="0"/>
                <a:cs typeface="Segoe UI" panose="020B0502040204020203" pitchFamily="34" charset="0"/>
              </a:rPr>
              <a:t>O </a:t>
            </a:r>
            <a:r>
              <a:rPr lang="pt-BR" b="0" i="0" dirty="0" err="1">
                <a:solidFill>
                  <a:srgbClr val="3E3E3E"/>
                </a:solidFill>
                <a:effectLst/>
                <a:latin typeface="Segoe UI" panose="020B0502040204020203" pitchFamily="34" charset="0"/>
                <a:cs typeface="Segoe UI" panose="020B0502040204020203" pitchFamily="34" charset="0"/>
              </a:rPr>
              <a:t>tfstate</a:t>
            </a:r>
            <a:r>
              <a:rPr lang="pt-BR" b="0" i="0" dirty="0">
                <a:solidFill>
                  <a:srgbClr val="3E3E3E"/>
                </a:solidFill>
                <a:effectLst/>
                <a:latin typeface="Segoe UI" panose="020B0502040204020203" pitchFamily="34" charset="0"/>
                <a:cs typeface="Segoe UI" panose="020B0502040204020203" pitchFamily="34" charset="0"/>
              </a:rPr>
              <a:t> armazena informações de mapeamento entre os recursos que você criou e sua real infraestrutura. </a:t>
            </a:r>
          </a:p>
        </p:txBody>
      </p:sp>
      <p:pic>
        <p:nvPicPr>
          <p:cNvPr id="7" name="Imagem 6">
            <a:extLst>
              <a:ext uri="{FF2B5EF4-FFF2-40B4-BE49-F238E27FC236}">
                <a16:creationId xmlns:a16="http://schemas.microsoft.com/office/drawing/2014/main" id="{6F398AE3-0318-9549-A635-BE97941F7B93}"/>
              </a:ext>
            </a:extLst>
          </p:cNvPr>
          <p:cNvPicPr>
            <a:picLocks noChangeAspect="1"/>
          </p:cNvPicPr>
          <p:nvPr/>
        </p:nvPicPr>
        <p:blipFill>
          <a:blip r:embed="rId5"/>
          <a:stretch>
            <a:fillRect/>
          </a:stretch>
        </p:blipFill>
        <p:spPr>
          <a:xfrm>
            <a:off x="4234806" y="2814403"/>
            <a:ext cx="3417669" cy="3532089"/>
          </a:xfrm>
          <a:prstGeom prst="rect">
            <a:avLst/>
          </a:prstGeom>
        </p:spPr>
      </p:pic>
    </p:spTree>
    <p:extLst>
      <p:ext uri="{BB962C8B-B14F-4D97-AF65-F5344CB8AC3E}">
        <p14:creationId xmlns:p14="http://schemas.microsoft.com/office/powerpoint/2010/main" val="53572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Apply</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5" name="Imagem 4">
            <a:extLst>
              <a:ext uri="{FF2B5EF4-FFF2-40B4-BE49-F238E27FC236}">
                <a16:creationId xmlns:a16="http://schemas.microsoft.com/office/drawing/2014/main" id="{E64F8650-6190-DE77-F7E0-CAE7E3FE5F00}"/>
              </a:ext>
            </a:extLst>
          </p:cNvPr>
          <p:cNvPicPr>
            <a:picLocks noChangeAspect="1"/>
          </p:cNvPicPr>
          <p:nvPr/>
        </p:nvPicPr>
        <p:blipFill>
          <a:blip r:embed="rId5"/>
          <a:stretch>
            <a:fillRect/>
          </a:stretch>
        </p:blipFill>
        <p:spPr>
          <a:xfrm>
            <a:off x="1394008" y="1897995"/>
            <a:ext cx="5266631" cy="3881078"/>
          </a:xfrm>
          <a:prstGeom prst="rect">
            <a:avLst/>
          </a:prstGeom>
        </p:spPr>
      </p:pic>
      <p:pic>
        <p:nvPicPr>
          <p:cNvPr id="4" name="Imagem 3">
            <a:extLst>
              <a:ext uri="{FF2B5EF4-FFF2-40B4-BE49-F238E27FC236}">
                <a16:creationId xmlns:a16="http://schemas.microsoft.com/office/drawing/2014/main" id="{A1D4EB33-AF0B-4ABB-683D-1A31F1D1B2C0}"/>
              </a:ext>
            </a:extLst>
          </p:cNvPr>
          <p:cNvPicPr>
            <a:picLocks noChangeAspect="1"/>
          </p:cNvPicPr>
          <p:nvPr/>
        </p:nvPicPr>
        <p:blipFill>
          <a:blip r:embed="rId6"/>
          <a:stretch>
            <a:fillRect/>
          </a:stretch>
        </p:blipFill>
        <p:spPr>
          <a:xfrm>
            <a:off x="6770706" y="3336005"/>
            <a:ext cx="4321754" cy="1005059"/>
          </a:xfrm>
          <a:prstGeom prst="rect">
            <a:avLst/>
          </a:prstGeom>
        </p:spPr>
      </p:pic>
    </p:spTree>
    <p:extLst>
      <p:ext uri="{BB962C8B-B14F-4D97-AF65-F5344CB8AC3E}">
        <p14:creationId xmlns:p14="http://schemas.microsoft.com/office/powerpoint/2010/main" val="1319326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511508"/>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Destroy</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5" name="Imagem 4">
            <a:extLst>
              <a:ext uri="{FF2B5EF4-FFF2-40B4-BE49-F238E27FC236}">
                <a16:creationId xmlns:a16="http://schemas.microsoft.com/office/drawing/2014/main" id="{52EF46C7-2DE1-8FAE-E1AE-7778D1B85280}"/>
              </a:ext>
            </a:extLst>
          </p:cNvPr>
          <p:cNvPicPr>
            <a:picLocks noChangeAspect="1"/>
          </p:cNvPicPr>
          <p:nvPr/>
        </p:nvPicPr>
        <p:blipFill>
          <a:blip r:embed="rId5"/>
          <a:stretch>
            <a:fillRect/>
          </a:stretch>
        </p:blipFill>
        <p:spPr>
          <a:xfrm>
            <a:off x="2667041" y="2363385"/>
            <a:ext cx="6553200" cy="3810000"/>
          </a:xfrm>
          <a:prstGeom prst="rect">
            <a:avLst/>
          </a:prstGeom>
        </p:spPr>
      </p:pic>
    </p:spTree>
    <p:extLst>
      <p:ext uri="{BB962C8B-B14F-4D97-AF65-F5344CB8AC3E}">
        <p14:creationId xmlns:p14="http://schemas.microsoft.com/office/powerpoint/2010/main" val="271663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4" name="Imagem 3">
            <a:extLst>
              <a:ext uri="{FF2B5EF4-FFF2-40B4-BE49-F238E27FC236}">
                <a16:creationId xmlns:a16="http://schemas.microsoft.com/office/drawing/2014/main" id="{BE404B25-1426-9C9F-DA50-BE7E35481965}"/>
              </a:ext>
            </a:extLst>
          </p:cNvPr>
          <p:cNvPicPr>
            <a:picLocks noChangeAspect="1"/>
          </p:cNvPicPr>
          <p:nvPr/>
        </p:nvPicPr>
        <p:blipFill>
          <a:blip r:embed="rId5"/>
          <a:stretch>
            <a:fillRect/>
          </a:stretch>
        </p:blipFill>
        <p:spPr>
          <a:xfrm>
            <a:off x="2297101" y="1214391"/>
            <a:ext cx="7597798" cy="4816257"/>
          </a:xfrm>
          <a:prstGeom prst="rect">
            <a:avLst/>
          </a:prstGeom>
        </p:spPr>
      </p:pic>
    </p:spTree>
    <p:extLst>
      <p:ext uri="{BB962C8B-B14F-4D97-AF65-F5344CB8AC3E}">
        <p14:creationId xmlns:p14="http://schemas.microsoft.com/office/powerpoint/2010/main" val="425598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Documentação</a:t>
            </a:r>
            <a:endParaRPr lang="en-US" sz="4000" b="1"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4" name="Imagem 3">
            <a:extLst>
              <a:ext uri="{FF2B5EF4-FFF2-40B4-BE49-F238E27FC236}">
                <a16:creationId xmlns:a16="http://schemas.microsoft.com/office/drawing/2014/main" id="{F845CC15-C1D3-C0C6-ECF0-59C7EB7746ED}"/>
              </a:ext>
            </a:extLst>
          </p:cNvPr>
          <p:cNvPicPr>
            <a:picLocks noChangeAspect="1"/>
          </p:cNvPicPr>
          <p:nvPr/>
        </p:nvPicPr>
        <p:blipFill>
          <a:blip r:embed="rId5"/>
          <a:stretch>
            <a:fillRect/>
          </a:stretch>
        </p:blipFill>
        <p:spPr>
          <a:xfrm>
            <a:off x="2713060" y="2555222"/>
            <a:ext cx="6461159" cy="3929270"/>
          </a:xfrm>
          <a:prstGeom prst="rect">
            <a:avLst/>
          </a:prstGeom>
        </p:spPr>
      </p:pic>
      <p:sp>
        <p:nvSpPr>
          <p:cNvPr id="7" name="CaixaDeTexto 6">
            <a:extLst>
              <a:ext uri="{FF2B5EF4-FFF2-40B4-BE49-F238E27FC236}">
                <a16:creationId xmlns:a16="http://schemas.microsoft.com/office/drawing/2014/main" id="{497A6FB6-6443-A166-26E9-8BADDA5BC920}"/>
              </a:ext>
            </a:extLst>
          </p:cNvPr>
          <p:cNvSpPr txBox="1"/>
          <p:nvPr/>
        </p:nvSpPr>
        <p:spPr>
          <a:xfrm>
            <a:off x="3405848" y="1968812"/>
            <a:ext cx="5075584" cy="369332"/>
          </a:xfrm>
          <a:prstGeom prst="rect">
            <a:avLst/>
          </a:prstGeom>
          <a:noFill/>
        </p:spPr>
        <p:txBody>
          <a:bodyPr wrap="square">
            <a:spAutoFit/>
          </a:bodyPr>
          <a:lstStyle/>
          <a:p>
            <a:r>
              <a:rPr lang="pt-BR" dirty="0"/>
              <a:t>https://registry.terraform.io/namespaces/hashicorp</a:t>
            </a:r>
          </a:p>
        </p:txBody>
      </p:sp>
    </p:spTree>
    <p:extLst>
      <p:ext uri="{BB962C8B-B14F-4D97-AF65-F5344CB8AC3E}">
        <p14:creationId xmlns:p14="http://schemas.microsoft.com/office/powerpoint/2010/main" val="515337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Documentação</a:t>
            </a:r>
            <a:endParaRPr lang="en-US" sz="4000" b="1"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9" name="Imagem 8">
            <a:extLst>
              <a:ext uri="{FF2B5EF4-FFF2-40B4-BE49-F238E27FC236}">
                <a16:creationId xmlns:a16="http://schemas.microsoft.com/office/drawing/2014/main" id="{C23F7DE4-3CDF-6ED2-A5FF-2B0C498C0ACC}"/>
              </a:ext>
            </a:extLst>
          </p:cNvPr>
          <p:cNvPicPr>
            <a:picLocks noChangeAspect="1"/>
          </p:cNvPicPr>
          <p:nvPr/>
        </p:nvPicPr>
        <p:blipFill>
          <a:blip r:embed="rId5"/>
          <a:stretch>
            <a:fillRect/>
          </a:stretch>
        </p:blipFill>
        <p:spPr>
          <a:xfrm>
            <a:off x="1868556" y="1834026"/>
            <a:ext cx="8454887" cy="4594651"/>
          </a:xfrm>
          <a:prstGeom prst="rect">
            <a:avLst/>
          </a:prstGeom>
        </p:spPr>
      </p:pic>
    </p:spTree>
    <p:extLst>
      <p:ext uri="{BB962C8B-B14F-4D97-AF65-F5344CB8AC3E}">
        <p14:creationId xmlns:p14="http://schemas.microsoft.com/office/powerpoint/2010/main" val="235452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Boas </a:t>
            </a:r>
            <a:r>
              <a:rPr lang="en-US" sz="4000" b="1" dirty="0" err="1">
                <a:latin typeface="Segoe UI" panose="020B0502040204020203" pitchFamily="34" charset="0"/>
                <a:cs typeface="Segoe UI" panose="020B0502040204020203" pitchFamily="34" charset="0"/>
              </a:rPr>
              <a:t>Práticas</a:t>
            </a:r>
            <a:endParaRPr lang="en-US" sz="4000" b="1" dirty="0">
              <a:latin typeface="Segoe UI" panose="020B05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sp>
        <p:nvSpPr>
          <p:cNvPr id="5" name="CaixaDeTexto 4">
            <a:extLst>
              <a:ext uri="{FF2B5EF4-FFF2-40B4-BE49-F238E27FC236}">
                <a16:creationId xmlns:a16="http://schemas.microsoft.com/office/drawing/2014/main" id="{73D54A23-31CB-3FD0-FB35-51FF948B9153}"/>
              </a:ext>
            </a:extLst>
          </p:cNvPr>
          <p:cNvSpPr txBox="1"/>
          <p:nvPr/>
        </p:nvSpPr>
        <p:spPr>
          <a:xfrm>
            <a:off x="1656522" y="2729948"/>
            <a:ext cx="6204455" cy="2862322"/>
          </a:xfrm>
          <a:prstGeom prst="rect">
            <a:avLst/>
          </a:prstGeom>
          <a:noFill/>
        </p:spPr>
        <p:txBody>
          <a:bodyPr wrap="none" rtlCol="0">
            <a:spAutoFit/>
          </a:bodyPr>
          <a:lstStyle/>
          <a:p>
            <a:pPr marL="285750" indent="-285750">
              <a:buFontTx/>
              <a:buChar char="-"/>
            </a:pPr>
            <a:r>
              <a:rPr lang="pt-BR" dirty="0">
                <a:latin typeface="Segoe UI" panose="020B0502040204020203" pitchFamily="34" charset="0"/>
                <a:cs typeface="Segoe UI" panose="020B0502040204020203" pitchFamily="34" charset="0"/>
              </a:rPr>
              <a:t>Use um arquivo de variáveis</a:t>
            </a:r>
          </a:p>
          <a:p>
            <a:pPr marL="285750" indent="-285750">
              <a:buFontTx/>
              <a:buChar char="-"/>
            </a:pPr>
            <a:r>
              <a:rPr lang="pt-BR" dirty="0">
                <a:latin typeface="Segoe UI" panose="020B0502040204020203" pitchFamily="34" charset="0"/>
                <a:cs typeface="Segoe UI" panose="020B0502040204020203" pitchFamily="34" charset="0"/>
              </a:rPr>
              <a:t>Use </a:t>
            </a:r>
            <a:r>
              <a:rPr lang="pt-BR" dirty="0" err="1">
                <a:latin typeface="Segoe UI" panose="020B0502040204020203" pitchFamily="34" charset="0"/>
                <a:cs typeface="Segoe UI" panose="020B0502040204020203" pitchFamily="34" charset="0"/>
              </a:rPr>
              <a:t>backends</a:t>
            </a:r>
            <a:r>
              <a:rPr lang="pt-BR" dirty="0">
                <a:latin typeface="Segoe UI" panose="020B0502040204020203" pitchFamily="34" charset="0"/>
                <a:cs typeface="Segoe UI" panose="020B0502040204020203" pitchFamily="34" charset="0"/>
              </a:rPr>
              <a:t> para gerenciar os seus </a:t>
            </a:r>
            <a:r>
              <a:rPr lang="pt-BR" dirty="0" err="1">
                <a:latin typeface="Segoe UI" panose="020B0502040204020203" pitchFamily="34" charset="0"/>
                <a:cs typeface="Segoe UI" panose="020B0502040204020203" pitchFamily="34" charset="0"/>
              </a:rPr>
              <a:t>tfstates</a:t>
            </a:r>
            <a:endParaRPr lang="pt-BR" dirty="0">
              <a:latin typeface="Segoe UI" panose="020B0502040204020203" pitchFamily="34" charset="0"/>
              <a:cs typeface="Segoe UI" panose="020B0502040204020203" pitchFamily="34" charset="0"/>
            </a:endParaRPr>
          </a:p>
          <a:p>
            <a:pPr marL="285750" indent="-285750">
              <a:buFontTx/>
              <a:buChar char="-"/>
            </a:pPr>
            <a:r>
              <a:rPr lang="pt-BR" dirty="0">
                <a:latin typeface="Segoe UI" panose="020B0502040204020203" pitchFamily="34" charset="0"/>
                <a:cs typeface="Segoe UI" panose="020B0502040204020203" pitchFamily="34" charset="0"/>
              </a:rPr>
              <a:t>Ative controle de versão nos </a:t>
            </a:r>
            <a:r>
              <a:rPr lang="pt-BR" dirty="0" err="1">
                <a:latin typeface="Segoe UI" panose="020B0502040204020203" pitchFamily="34" charset="0"/>
                <a:cs typeface="Segoe UI" panose="020B0502040204020203" pitchFamily="34" charset="0"/>
              </a:rPr>
              <a:t>buckets</a:t>
            </a:r>
            <a:r>
              <a:rPr lang="pt-BR" dirty="0">
                <a:latin typeface="Segoe UI" panose="020B0502040204020203" pitchFamily="34" charset="0"/>
                <a:cs typeface="Segoe UI" panose="020B0502040204020203" pitchFamily="34" charset="0"/>
              </a:rPr>
              <a:t> ou </a:t>
            </a:r>
            <a:r>
              <a:rPr lang="pt-BR" dirty="0" err="1">
                <a:latin typeface="Segoe UI" panose="020B0502040204020203" pitchFamily="34" charset="0"/>
                <a:cs typeface="Segoe UI" panose="020B0502040204020203" pitchFamily="34" charset="0"/>
              </a:rPr>
              <a:t>storage</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accout</a:t>
            </a:r>
            <a:endParaRPr lang="pt-BR" dirty="0">
              <a:latin typeface="Segoe UI" panose="020B0502040204020203" pitchFamily="34" charset="0"/>
              <a:cs typeface="Segoe UI" panose="020B0502040204020203" pitchFamily="34" charset="0"/>
            </a:endParaRPr>
          </a:p>
          <a:p>
            <a:pPr marL="285750" indent="-285750">
              <a:buFontTx/>
              <a:buChar char="-"/>
            </a:pPr>
            <a:r>
              <a:rPr lang="pt-BR" dirty="0">
                <a:latin typeface="Segoe UI" panose="020B0502040204020203" pitchFamily="34" charset="0"/>
                <a:cs typeface="Segoe UI" panose="020B0502040204020203" pitchFamily="34" charset="0"/>
              </a:rPr>
              <a:t>Sempre use o CLI</a:t>
            </a:r>
          </a:p>
          <a:p>
            <a:pPr marL="285750" indent="-285750">
              <a:buFontTx/>
              <a:buChar char="-"/>
            </a:pPr>
            <a:r>
              <a:rPr lang="pt-BR" dirty="0">
                <a:latin typeface="Segoe UI" panose="020B0502040204020203" pitchFamily="34" charset="0"/>
                <a:cs typeface="Segoe UI" panose="020B0502040204020203" pitchFamily="34" charset="0"/>
              </a:rPr>
              <a:t>Evite configurações Hard </a:t>
            </a:r>
            <a:r>
              <a:rPr lang="pt-BR" dirty="0" err="1">
                <a:latin typeface="Segoe UI" panose="020B0502040204020203" pitchFamily="34" charset="0"/>
                <a:cs typeface="Segoe UI" panose="020B0502040204020203" pitchFamily="34" charset="0"/>
              </a:rPr>
              <a:t>coded</a:t>
            </a:r>
            <a:endParaRPr lang="pt-BR" dirty="0">
              <a:latin typeface="Segoe UI" panose="020B0502040204020203" pitchFamily="34" charset="0"/>
              <a:cs typeface="Segoe UI" panose="020B0502040204020203" pitchFamily="34" charset="0"/>
            </a:endParaRPr>
          </a:p>
          <a:p>
            <a:pPr marL="285750" indent="-285750">
              <a:buFontTx/>
              <a:buChar char="-"/>
            </a:pPr>
            <a:r>
              <a:rPr lang="pt-BR" dirty="0">
                <a:latin typeface="Segoe UI" panose="020B0502040204020203" pitchFamily="34" charset="0"/>
                <a:cs typeface="Segoe UI" panose="020B0502040204020203" pitchFamily="34" charset="0"/>
              </a:rPr>
              <a:t>Use o “</a:t>
            </a:r>
            <a:r>
              <a:rPr lang="pt-BR" dirty="0" err="1">
                <a:latin typeface="Segoe UI" panose="020B0502040204020203" pitchFamily="34" charset="0"/>
                <a:cs typeface="Segoe UI" panose="020B0502040204020203" pitchFamily="34" charset="0"/>
              </a:rPr>
              <a:t>terraform</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fmt</a:t>
            </a:r>
            <a:r>
              <a:rPr lang="pt-BR" dirty="0">
                <a:latin typeface="Segoe UI" panose="020B0502040204020203" pitchFamily="34" charset="0"/>
                <a:cs typeface="Segoe UI" panose="020B0502040204020203" pitchFamily="34" charset="0"/>
              </a:rPr>
              <a:t>”</a:t>
            </a:r>
          </a:p>
          <a:p>
            <a:pPr marL="285750" indent="-285750">
              <a:buFontTx/>
              <a:buChar char="-"/>
            </a:pPr>
            <a:r>
              <a:rPr lang="pt-BR" dirty="0">
                <a:latin typeface="Segoe UI" panose="020B0502040204020203" pitchFamily="34" charset="0"/>
                <a:cs typeface="Segoe UI" panose="020B0502040204020203" pitchFamily="34" charset="0"/>
              </a:rPr>
              <a:t>Use </a:t>
            </a:r>
            <a:r>
              <a:rPr lang="pt-BR" dirty="0" err="1">
                <a:latin typeface="Segoe UI" panose="020B0502040204020203" pitchFamily="34" charset="0"/>
                <a:cs typeface="Segoe UI" panose="020B0502040204020203" pitchFamily="34" charset="0"/>
              </a:rPr>
              <a:t>Modulos</a:t>
            </a:r>
            <a:endParaRPr lang="pt-BR" dirty="0">
              <a:latin typeface="Segoe UI" panose="020B0502040204020203" pitchFamily="34" charset="0"/>
              <a:cs typeface="Segoe UI" panose="020B0502040204020203" pitchFamily="34" charset="0"/>
            </a:endParaRPr>
          </a:p>
          <a:p>
            <a:pPr marL="285750" indent="-285750">
              <a:buFontTx/>
              <a:buChar char="-"/>
            </a:pPr>
            <a:r>
              <a:rPr lang="pt-BR" dirty="0">
                <a:latin typeface="Segoe UI" panose="020B0502040204020203" pitchFamily="34" charset="0"/>
                <a:cs typeface="Segoe UI" panose="020B0502040204020203" pitchFamily="34" charset="0"/>
              </a:rPr>
              <a:t>Atualize sempre a versão do </a:t>
            </a:r>
            <a:r>
              <a:rPr lang="pt-BR" dirty="0" err="1">
                <a:latin typeface="Segoe UI" panose="020B0502040204020203" pitchFamily="34" charset="0"/>
                <a:cs typeface="Segoe UI" panose="020B0502040204020203" pitchFamily="34" charset="0"/>
              </a:rPr>
              <a:t>terraform</a:t>
            </a:r>
            <a:endParaRPr lang="pt-BR" dirty="0">
              <a:latin typeface="Segoe UI" panose="020B0502040204020203" pitchFamily="34" charset="0"/>
              <a:cs typeface="Segoe UI" panose="020B0502040204020203" pitchFamily="34" charset="0"/>
            </a:endParaRPr>
          </a:p>
          <a:p>
            <a:pPr marL="285750" indent="-285750">
              <a:buFontTx/>
              <a:buChar char="-"/>
            </a:pPr>
            <a:endParaRPr lang="pt-BR" dirty="0">
              <a:latin typeface="Segoe UI" panose="020B0502040204020203" pitchFamily="34" charset="0"/>
              <a:cs typeface="Segoe UI" panose="020B0502040204020203" pitchFamily="34" charset="0"/>
            </a:endParaRPr>
          </a:p>
          <a:p>
            <a:pPr marL="285750" indent="-285750">
              <a:buFontTx/>
              <a:buChar char="-"/>
            </a:pPr>
            <a:r>
              <a:rPr lang="pt-BR" dirty="0">
                <a:latin typeface="Segoe UI" panose="020B0502040204020203" pitchFamily="34" charset="0"/>
                <a:cs typeface="Segoe UI" panose="020B0502040204020203" pitchFamily="34" charset="0"/>
              </a:rPr>
              <a:t>Visite: https://www.terraform-best-practices.com/v/ptbr/</a:t>
            </a:r>
          </a:p>
        </p:txBody>
      </p:sp>
    </p:spTree>
    <p:extLst>
      <p:ext uri="{BB962C8B-B14F-4D97-AF65-F5344CB8AC3E}">
        <p14:creationId xmlns:p14="http://schemas.microsoft.com/office/powerpoint/2010/main" val="108726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t>Terraform</a:t>
            </a:r>
          </a:p>
          <a:p>
            <a:pPr marL="0" indent="0" algn="ctr">
              <a:buNone/>
            </a:pPr>
            <a:r>
              <a:rPr lang="en-US" sz="4000" b="1" dirty="0"/>
              <a:t>O que é o </a:t>
            </a:r>
            <a:r>
              <a:rPr lang="en-US" sz="4000" b="1" dirty="0" err="1"/>
              <a:t>IaC</a:t>
            </a:r>
            <a:r>
              <a:rPr lang="en-US" sz="4000" b="1" dirty="0"/>
              <a:t>?</a:t>
            </a:r>
          </a:p>
        </p:txBody>
      </p:sp>
      <p:sp>
        <p:nvSpPr>
          <p:cNvPr id="5" name="CaixaDeTexto 4">
            <a:extLst>
              <a:ext uri="{FF2B5EF4-FFF2-40B4-BE49-F238E27FC236}">
                <a16:creationId xmlns:a16="http://schemas.microsoft.com/office/drawing/2014/main" id="{E6B3BB27-05F8-9DAD-1FE3-684E72715C04}"/>
              </a:ext>
            </a:extLst>
          </p:cNvPr>
          <p:cNvSpPr txBox="1"/>
          <p:nvPr/>
        </p:nvSpPr>
        <p:spPr>
          <a:xfrm>
            <a:off x="1813932" y="2274838"/>
            <a:ext cx="8564136" cy="2308324"/>
          </a:xfrm>
          <a:prstGeom prst="rect">
            <a:avLst/>
          </a:prstGeom>
          <a:noFill/>
        </p:spPr>
        <p:txBody>
          <a:bodyPr wrap="square" rtlCol="0">
            <a:spAutoFit/>
          </a:bodyPr>
          <a:lstStyle/>
          <a:p>
            <a:pPr algn="just"/>
            <a:r>
              <a:rPr lang="pt-BR" b="0" i="0" dirty="0">
                <a:effectLst/>
                <a:latin typeface="Segoe UI" panose="020B0502040204020203" pitchFamily="34" charset="0"/>
                <a:cs typeface="Segoe UI" panose="020B0502040204020203" pitchFamily="34" charset="0"/>
              </a:rPr>
              <a:t>Infraestrutura como código (</a:t>
            </a:r>
            <a:r>
              <a:rPr lang="pt-BR" b="0" i="0" dirty="0" err="1">
                <a:effectLst/>
                <a:latin typeface="Segoe UI" panose="020B0502040204020203" pitchFamily="34" charset="0"/>
                <a:cs typeface="Segoe UI" panose="020B0502040204020203" pitchFamily="34" charset="0"/>
              </a:rPr>
              <a:t>IaC</a:t>
            </a:r>
            <a:r>
              <a:rPr lang="pt-BR" b="0" i="0" dirty="0">
                <a:effectLst/>
                <a:latin typeface="Segoe UI" panose="020B0502040204020203" pitchFamily="34" charset="0"/>
                <a:cs typeface="Segoe UI" panose="020B0502040204020203" pitchFamily="34" charset="0"/>
              </a:rPr>
              <a:t>) refere-se ao gerenciamento e provisionamento da infraestrutura por meio de códigos, em vez de processos manuais. A sigla vem do termo em inglês, "</a:t>
            </a:r>
            <a:r>
              <a:rPr lang="pt-BR" b="0" i="0" dirty="0" err="1">
                <a:effectLst/>
                <a:latin typeface="Segoe UI" panose="020B0502040204020203" pitchFamily="34" charset="0"/>
                <a:cs typeface="Segoe UI" panose="020B0502040204020203" pitchFamily="34" charset="0"/>
              </a:rPr>
              <a:t>Infrastructure</a:t>
            </a:r>
            <a:r>
              <a:rPr lang="pt-BR" b="0" i="0" dirty="0">
                <a:effectLst/>
                <a:latin typeface="Segoe UI" panose="020B0502040204020203" pitchFamily="34" charset="0"/>
                <a:cs typeface="Segoe UI" panose="020B0502040204020203" pitchFamily="34" charset="0"/>
              </a:rPr>
              <a:t> as </a:t>
            </a:r>
            <a:r>
              <a:rPr lang="pt-BR" b="0" i="0" dirty="0" err="1">
                <a:effectLst/>
                <a:latin typeface="Segoe UI" panose="020B0502040204020203" pitchFamily="34" charset="0"/>
                <a:cs typeface="Segoe UI" panose="020B0502040204020203" pitchFamily="34" charset="0"/>
              </a:rPr>
              <a:t>Code</a:t>
            </a:r>
            <a:r>
              <a:rPr lang="pt-BR" b="0" i="0" dirty="0">
                <a:effectLst/>
                <a:latin typeface="Segoe UI" panose="020B0502040204020203" pitchFamily="34" charset="0"/>
                <a:cs typeface="Segoe UI" panose="020B0502040204020203" pitchFamily="34" charset="0"/>
              </a:rPr>
              <a:t>".</a:t>
            </a:r>
          </a:p>
          <a:p>
            <a:pPr algn="just"/>
            <a:endParaRPr lang="pt-BR" dirty="0">
              <a:latin typeface="Segoe UI" panose="020B0502040204020203" pitchFamily="34" charset="0"/>
              <a:cs typeface="Segoe UI" panose="020B0502040204020203" pitchFamily="34" charset="0"/>
            </a:endParaRPr>
          </a:p>
          <a:p>
            <a:pPr algn="just"/>
            <a:r>
              <a:rPr lang="pt-BR" b="0" i="0" dirty="0">
                <a:effectLst/>
                <a:latin typeface="Segoe UI" panose="020B0502040204020203" pitchFamily="34" charset="0"/>
                <a:cs typeface="Segoe UI" panose="020B0502040204020203" pitchFamily="34" charset="0"/>
              </a:rPr>
              <a:t>Ao automatizar o </a:t>
            </a:r>
            <a:r>
              <a:rPr lang="pt-BR" b="0" i="0" u="none" strike="noStrike" dirty="0">
                <a:effectLst/>
                <a:latin typeface="Segoe UI" panose="020B0502040204020203" pitchFamily="34" charset="0"/>
                <a:cs typeface="Segoe UI" panose="020B0502040204020203" pitchFamily="34" charset="0"/>
              </a:rPr>
              <a:t>provisionamento da infraestrutura</a:t>
            </a:r>
            <a:r>
              <a:rPr lang="pt-BR" b="0" i="0" dirty="0">
                <a:effectLst/>
                <a:latin typeface="Segoe UI" panose="020B0502040204020203" pitchFamily="34" charset="0"/>
                <a:cs typeface="Segoe UI" panose="020B0502040204020203" pitchFamily="34" charset="0"/>
              </a:rPr>
              <a:t> com a </a:t>
            </a:r>
            <a:r>
              <a:rPr lang="pt-BR" b="0" i="0" dirty="0" err="1">
                <a:effectLst/>
                <a:latin typeface="Segoe UI" panose="020B0502040204020203" pitchFamily="34" charset="0"/>
                <a:cs typeface="Segoe UI" panose="020B0502040204020203" pitchFamily="34" charset="0"/>
              </a:rPr>
              <a:t>IaC</a:t>
            </a:r>
            <a:r>
              <a:rPr lang="pt-BR" b="0" i="0" dirty="0">
                <a:effectLst/>
                <a:latin typeface="Segoe UI" panose="020B0502040204020203" pitchFamily="34" charset="0"/>
                <a:cs typeface="Segoe UI" panose="020B0502040204020203" pitchFamily="34" charset="0"/>
              </a:rPr>
              <a:t>, os desenvolvedores não precisam provisionar e gerenciar manualmente servidores, sistemas operacionais, armazenamento e outros componentes de infraestrutura sempre que criam ou implantam uma aplicação.</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83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Arquivos</a:t>
            </a:r>
            <a:r>
              <a:rPr lang="en-US" sz="4000" b="1" dirty="0">
                <a:latin typeface="Segoe UI" panose="020B0502040204020203" pitchFamily="34" charset="0"/>
                <a:cs typeface="Segoe UI" panose="020B0502040204020203" pitchFamily="34" charset="0"/>
              </a:rPr>
              <a:t> no terraform</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sp>
        <p:nvSpPr>
          <p:cNvPr id="2" name="Content Placeholder 2">
            <a:extLst>
              <a:ext uri="{FF2B5EF4-FFF2-40B4-BE49-F238E27FC236}">
                <a16:creationId xmlns:a16="http://schemas.microsoft.com/office/drawing/2014/main" id="{7064B337-421B-3A66-CB34-3E9978AC74FB}"/>
              </a:ext>
            </a:extLst>
          </p:cNvPr>
          <p:cNvSpPr txBox="1">
            <a:spLocks/>
          </p:cNvSpPr>
          <p:nvPr/>
        </p:nvSpPr>
        <p:spPr>
          <a:xfrm>
            <a:off x="664557" y="2090451"/>
            <a:ext cx="7587442" cy="35585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a:t>Os</a:t>
            </a:r>
            <a:r>
              <a:rPr lang="en-IN" dirty="0"/>
              <a:t> </a:t>
            </a:r>
            <a:r>
              <a:rPr lang="en-IN" dirty="0" err="1"/>
              <a:t>codigos</a:t>
            </a:r>
            <a:r>
              <a:rPr lang="en-IN" dirty="0"/>
              <a:t> do terraform </a:t>
            </a:r>
            <a:r>
              <a:rPr lang="en-IN" dirty="0" err="1"/>
              <a:t>sao</a:t>
            </a:r>
            <a:r>
              <a:rPr lang="en-IN" dirty="0"/>
              <a:t> </a:t>
            </a:r>
            <a:r>
              <a:rPr lang="en-IN" dirty="0" err="1"/>
              <a:t>armazenados</a:t>
            </a:r>
            <a:r>
              <a:rPr lang="en-IN" dirty="0"/>
              <a:t> plain text files com a </a:t>
            </a:r>
            <a:r>
              <a:rPr lang="en-IN" dirty="0" err="1"/>
              <a:t>extencao</a:t>
            </a:r>
            <a:r>
              <a:rPr lang="en-IN" dirty="0"/>
              <a:t> .</a:t>
            </a:r>
            <a:r>
              <a:rPr lang="en-IN" dirty="0" err="1"/>
              <a:t>tf</a:t>
            </a:r>
            <a:r>
              <a:rPr lang="en-IN" dirty="0"/>
              <a:t>.</a:t>
            </a:r>
            <a:endParaRPr lang="en-US" dirty="0"/>
          </a:p>
          <a:p>
            <a:r>
              <a:rPr lang="en-US" dirty="0" err="1"/>
              <a:t>Existe</a:t>
            </a:r>
            <a:r>
              <a:rPr lang="en-US" dirty="0"/>
              <a:t> </a:t>
            </a:r>
            <a:r>
              <a:rPr lang="en-US" dirty="0" err="1"/>
              <a:t>uma</a:t>
            </a:r>
            <a:r>
              <a:rPr lang="en-US" dirty="0"/>
              <a:t> </a:t>
            </a:r>
            <a:r>
              <a:rPr lang="en-US" dirty="0" err="1"/>
              <a:t>variacao</a:t>
            </a:r>
            <a:r>
              <a:rPr lang="en-US" dirty="0"/>
              <a:t> da </a:t>
            </a:r>
            <a:r>
              <a:rPr lang="en-US" dirty="0" err="1"/>
              <a:t>linguagem</a:t>
            </a:r>
            <a:r>
              <a:rPr lang="en-US" dirty="0"/>
              <a:t> JSON-based com a </a:t>
            </a:r>
            <a:r>
              <a:rPr lang="en-US" dirty="0" err="1"/>
              <a:t>extencao</a:t>
            </a:r>
            <a:r>
              <a:rPr lang="en-US" dirty="0"/>
              <a:t> .</a:t>
            </a:r>
            <a:r>
              <a:rPr lang="en-US" dirty="0" err="1"/>
              <a:t>tf.json</a:t>
            </a:r>
            <a:r>
              <a:rPr lang="en-US" dirty="0"/>
              <a:t> </a:t>
            </a:r>
          </a:p>
          <a:p>
            <a:r>
              <a:rPr lang="en-US" dirty="0"/>
              <a:t>Podemos chamar </a:t>
            </a:r>
            <a:r>
              <a:rPr lang="en-US" dirty="0" err="1"/>
              <a:t>os</a:t>
            </a:r>
            <a:r>
              <a:rPr lang="en-US" dirty="0"/>
              <a:t> </a:t>
            </a:r>
            <a:r>
              <a:rPr lang="en-US" dirty="0" err="1"/>
              <a:t>aquivos</a:t>
            </a:r>
            <a:r>
              <a:rPr lang="en-US" dirty="0"/>
              <a:t> de Terraform Configuration Files or Terraform Manifests</a:t>
            </a:r>
          </a:p>
        </p:txBody>
      </p:sp>
      <p:pic>
        <p:nvPicPr>
          <p:cNvPr id="5" name="Imagem 4">
            <a:extLst>
              <a:ext uri="{FF2B5EF4-FFF2-40B4-BE49-F238E27FC236}">
                <a16:creationId xmlns:a16="http://schemas.microsoft.com/office/drawing/2014/main" id="{FEDE3DFE-B57F-54E4-BCFD-7C3CBF783433}"/>
              </a:ext>
            </a:extLst>
          </p:cNvPr>
          <p:cNvPicPr>
            <a:picLocks noChangeAspect="1"/>
          </p:cNvPicPr>
          <p:nvPr/>
        </p:nvPicPr>
        <p:blipFill>
          <a:blip r:embed="rId5"/>
          <a:stretch>
            <a:fillRect/>
          </a:stretch>
        </p:blipFill>
        <p:spPr>
          <a:xfrm>
            <a:off x="8031383" y="2270704"/>
            <a:ext cx="3664350" cy="2108256"/>
          </a:xfrm>
          <a:prstGeom prst="rect">
            <a:avLst/>
          </a:prstGeom>
        </p:spPr>
      </p:pic>
    </p:spTree>
    <p:extLst>
      <p:ext uri="{BB962C8B-B14F-4D97-AF65-F5344CB8AC3E}">
        <p14:creationId xmlns:p14="http://schemas.microsoft.com/office/powerpoint/2010/main" val="213527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Syntax</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4" name="Imagem 3">
            <a:extLst>
              <a:ext uri="{FF2B5EF4-FFF2-40B4-BE49-F238E27FC236}">
                <a16:creationId xmlns:a16="http://schemas.microsoft.com/office/drawing/2014/main" id="{1823D745-CA7D-B705-9EBB-8AB709EF249B}"/>
              </a:ext>
            </a:extLst>
          </p:cNvPr>
          <p:cNvPicPr>
            <a:picLocks noChangeAspect="1"/>
          </p:cNvPicPr>
          <p:nvPr/>
        </p:nvPicPr>
        <p:blipFill>
          <a:blip r:embed="rId5"/>
          <a:stretch>
            <a:fillRect/>
          </a:stretch>
        </p:blipFill>
        <p:spPr>
          <a:xfrm>
            <a:off x="659268" y="2297324"/>
            <a:ext cx="10873463" cy="2996036"/>
          </a:xfrm>
          <a:prstGeom prst="rect">
            <a:avLst/>
          </a:prstGeom>
        </p:spPr>
      </p:pic>
    </p:spTree>
    <p:extLst>
      <p:ext uri="{BB962C8B-B14F-4D97-AF65-F5344CB8AC3E}">
        <p14:creationId xmlns:p14="http://schemas.microsoft.com/office/powerpoint/2010/main" val="3466485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Syntax</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5" name="Imagem 4">
            <a:extLst>
              <a:ext uri="{FF2B5EF4-FFF2-40B4-BE49-F238E27FC236}">
                <a16:creationId xmlns:a16="http://schemas.microsoft.com/office/drawing/2014/main" id="{1E835CD4-F7EE-82DB-22DE-4FA5A9B210BC}"/>
              </a:ext>
            </a:extLst>
          </p:cNvPr>
          <p:cNvPicPr>
            <a:picLocks noChangeAspect="1"/>
          </p:cNvPicPr>
          <p:nvPr/>
        </p:nvPicPr>
        <p:blipFill>
          <a:blip r:embed="rId5"/>
          <a:stretch>
            <a:fillRect/>
          </a:stretch>
        </p:blipFill>
        <p:spPr>
          <a:xfrm>
            <a:off x="1176975" y="1910081"/>
            <a:ext cx="9838050" cy="3579000"/>
          </a:xfrm>
          <a:prstGeom prst="rect">
            <a:avLst/>
          </a:prstGeom>
        </p:spPr>
      </p:pic>
    </p:spTree>
    <p:extLst>
      <p:ext uri="{BB962C8B-B14F-4D97-AF65-F5344CB8AC3E}">
        <p14:creationId xmlns:p14="http://schemas.microsoft.com/office/powerpoint/2010/main" val="2833740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1026" name="Picture 2">
            <a:extLst>
              <a:ext uri="{FF2B5EF4-FFF2-40B4-BE49-F238E27FC236}">
                <a16:creationId xmlns:a16="http://schemas.microsoft.com/office/drawing/2014/main" id="{BA4DEB98-493F-DA26-6B31-EA5613D0C3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917" y="2102069"/>
            <a:ext cx="2566166" cy="315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57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O que é o Ansible</a:t>
            </a:r>
          </a:p>
        </p:txBody>
      </p:sp>
      <p:sp>
        <p:nvSpPr>
          <p:cNvPr id="5" name="Retângulo: Cantos Arredondados 4">
            <a:extLst>
              <a:ext uri="{FF2B5EF4-FFF2-40B4-BE49-F238E27FC236}">
                <a16:creationId xmlns:a16="http://schemas.microsoft.com/office/drawing/2014/main" id="{9B5BB6B3-C5D6-C31C-6005-4610BC3EF8DE}"/>
              </a:ext>
            </a:extLst>
          </p:cNvPr>
          <p:cNvSpPr/>
          <p:nvPr/>
        </p:nvSpPr>
        <p:spPr>
          <a:xfrm>
            <a:off x="1675333" y="2097093"/>
            <a:ext cx="6863255" cy="137685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dirty="0">
                <a:latin typeface="Segoe UI" panose="020B0502040204020203" pitchFamily="34" charset="0"/>
                <a:cs typeface="Segoe UI" panose="020B0502040204020203" pitchFamily="34" charset="0"/>
              </a:rPr>
              <a:t>Ferramenta para </a:t>
            </a:r>
            <a:r>
              <a:rPr lang="pt-BR" sz="2800" dirty="0" err="1">
                <a:latin typeface="Segoe UI" panose="020B0502040204020203" pitchFamily="34" charset="0"/>
                <a:cs typeface="Segoe UI" panose="020B0502040204020203" pitchFamily="34" charset="0"/>
              </a:rPr>
              <a:t>automatizadar</a:t>
            </a:r>
            <a:r>
              <a:rPr lang="pt-BR" sz="2800" dirty="0">
                <a:latin typeface="Segoe UI" panose="020B0502040204020203" pitchFamily="34" charset="0"/>
                <a:cs typeface="Segoe UI" panose="020B0502040204020203" pitchFamily="34" charset="0"/>
              </a:rPr>
              <a:t> IT </a:t>
            </a:r>
            <a:r>
              <a:rPr lang="pt-BR" sz="2800" dirty="0" err="1">
                <a:latin typeface="Segoe UI" panose="020B0502040204020203" pitchFamily="34" charset="0"/>
                <a:cs typeface="Segoe UI" panose="020B0502040204020203" pitchFamily="34" charset="0"/>
              </a:rPr>
              <a:t>tasks</a:t>
            </a:r>
            <a:endParaRPr lang="pt-BR" sz="2800" dirty="0">
              <a:latin typeface="Segoe UI" panose="020B0502040204020203" pitchFamily="34" charset="0"/>
              <a:cs typeface="Segoe UI" panose="020B0502040204020203" pitchFamily="34" charset="0"/>
            </a:endParaRPr>
          </a:p>
        </p:txBody>
      </p:sp>
      <p:sp>
        <p:nvSpPr>
          <p:cNvPr id="6" name="CaixaDeTexto 5">
            <a:extLst>
              <a:ext uri="{FF2B5EF4-FFF2-40B4-BE49-F238E27FC236}">
                <a16:creationId xmlns:a16="http://schemas.microsoft.com/office/drawing/2014/main" id="{9ECD3123-F6D6-2621-6A41-F6FC99CFEF8E}"/>
              </a:ext>
            </a:extLst>
          </p:cNvPr>
          <p:cNvSpPr txBox="1"/>
          <p:nvPr/>
        </p:nvSpPr>
        <p:spPr>
          <a:xfrm>
            <a:off x="1675333" y="4201839"/>
            <a:ext cx="6082434" cy="1200329"/>
          </a:xfrm>
          <a:prstGeom prst="rect">
            <a:avLst/>
          </a:prstGeom>
          <a:noFill/>
        </p:spPr>
        <p:txBody>
          <a:bodyPr wrap="none" rtlCol="0">
            <a:spAutoFit/>
          </a:bodyPr>
          <a:lstStyle/>
          <a:p>
            <a:r>
              <a:rPr lang="pt-BR" sz="2400" dirty="0">
                <a:latin typeface="Segoe UI" panose="020B0502040204020203" pitchFamily="34" charset="0"/>
                <a:cs typeface="Segoe UI" panose="020B0502040204020203" pitchFamily="34" charset="0"/>
              </a:rPr>
              <a:t>O que é uma IT </a:t>
            </a:r>
            <a:r>
              <a:rPr lang="pt-BR" sz="2400" dirty="0" err="1">
                <a:latin typeface="Segoe UI" panose="020B0502040204020203" pitchFamily="34" charset="0"/>
                <a:cs typeface="Segoe UI" panose="020B0502040204020203" pitchFamily="34" charset="0"/>
              </a:rPr>
              <a:t>task</a:t>
            </a:r>
            <a:r>
              <a:rPr lang="pt-BR" sz="2400" dirty="0">
                <a:latin typeface="Segoe UI" panose="020B0502040204020203" pitchFamily="34" charset="0"/>
                <a:cs typeface="Segoe UI" panose="020B0502040204020203" pitchFamily="34" charset="0"/>
              </a:rPr>
              <a:t>?</a:t>
            </a:r>
          </a:p>
          <a:p>
            <a:endParaRPr lang="pt-BR" sz="2400" dirty="0">
              <a:latin typeface="Segoe UI" panose="020B0502040204020203" pitchFamily="34" charset="0"/>
              <a:cs typeface="Segoe UI" panose="020B0502040204020203" pitchFamily="34" charset="0"/>
            </a:endParaRPr>
          </a:p>
          <a:p>
            <a:r>
              <a:rPr lang="pt-BR" sz="2400" dirty="0">
                <a:latin typeface="Segoe UI" panose="020B0502040204020203" pitchFamily="34" charset="0"/>
                <a:cs typeface="Segoe UI" panose="020B0502040204020203" pitchFamily="34" charset="0"/>
              </a:rPr>
              <a:t>Porque devemos automatizar essas tarefas?</a:t>
            </a:r>
          </a:p>
        </p:txBody>
      </p:sp>
      <p:pic>
        <p:nvPicPr>
          <p:cNvPr id="12" name="Imagem 11" descr="Forma&#10;&#10;Descrição gerada automaticamente com confiança baixa">
            <a:extLst>
              <a:ext uri="{FF2B5EF4-FFF2-40B4-BE49-F238E27FC236}">
                <a16:creationId xmlns:a16="http://schemas.microsoft.com/office/drawing/2014/main" id="{61BE056F-1C33-EFBC-0D79-A82748C09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20" y="3473948"/>
            <a:ext cx="2251841" cy="2251841"/>
          </a:xfrm>
          <a:prstGeom prst="rect">
            <a:avLst/>
          </a:prstGeom>
        </p:spPr>
      </p:pic>
    </p:spTree>
    <p:extLst>
      <p:ext uri="{BB962C8B-B14F-4D97-AF65-F5344CB8AC3E}">
        <p14:creationId xmlns:p14="http://schemas.microsoft.com/office/powerpoint/2010/main" val="2488565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err="1">
                <a:latin typeface="Segoe UI" panose="020B0502040204020203" pitchFamily="34" charset="0"/>
                <a:cs typeface="Segoe UI" panose="020B0502040204020203" pitchFamily="34" charset="0"/>
              </a:rPr>
              <a:t>Porque</a:t>
            </a:r>
            <a:r>
              <a:rPr lang="en-US" sz="4000" b="1" dirty="0">
                <a:latin typeface="Segoe UI" panose="020B0502040204020203" pitchFamily="34" charset="0"/>
                <a:cs typeface="Segoe UI" panose="020B0502040204020203" pitchFamily="34" charset="0"/>
              </a:rPr>
              <a:t> usar Ansible?</a:t>
            </a:r>
          </a:p>
        </p:txBody>
      </p:sp>
      <p:pic>
        <p:nvPicPr>
          <p:cNvPr id="8" name="Imagem 7">
            <a:extLst>
              <a:ext uri="{FF2B5EF4-FFF2-40B4-BE49-F238E27FC236}">
                <a16:creationId xmlns:a16="http://schemas.microsoft.com/office/drawing/2014/main" id="{65644D3F-07DB-8305-92DC-46B97148141B}"/>
              </a:ext>
            </a:extLst>
          </p:cNvPr>
          <p:cNvPicPr>
            <a:picLocks noChangeAspect="1"/>
          </p:cNvPicPr>
          <p:nvPr/>
        </p:nvPicPr>
        <p:blipFill>
          <a:blip r:embed="rId4"/>
          <a:stretch>
            <a:fillRect/>
          </a:stretch>
        </p:blipFill>
        <p:spPr>
          <a:xfrm>
            <a:off x="2439715" y="2370255"/>
            <a:ext cx="1305910" cy="1305910"/>
          </a:xfrm>
          <a:prstGeom prst="rect">
            <a:avLst/>
          </a:prstGeom>
        </p:spPr>
      </p:pic>
      <p:pic>
        <p:nvPicPr>
          <p:cNvPr id="9" name="Imagem 8">
            <a:extLst>
              <a:ext uri="{FF2B5EF4-FFF2-40B4-BE49-F238E27FC236}">
                <a16:creationId xmlns:a16="http://schemas.microsoft.com/office/drawing/2014/main" id="{F906BCE2-D2FB-0CD0-E1A4-808674163347}"/>
              </a:ext>
            </a:extLst>
          </p:cNvPr>
          <p:cNvPicPr>
            <a:picLocks noChangeAspect="1"/>
          </p:cNvPicPr>
          <p:nvPr/>
        </p:nvPicPr>
        <p:blipFill>
          <a:blip r:embed="rId4"/>
          <a:stretch>
            <a:fillRect/>
          </a:stretch>
        </p:blipFill>
        <p:spPr>
          <a:xfrm>
            <a:off x="3949264" y="2385963"/>
            <a:ext cx="1305910" cy="1305910"/>
          </a:xfrm>
          <a:prstGeom prst="rect">
            <a:avLst/>
          </a:prstGeom>
        </p:spPr>
      </p:pic>
      <p:pic>
        <p:nvPicPr>
          <p:cNvPr id="10" name="Imagem 9">
            <a:extLst>
              <a:ext uri="{FF2B5EF4-FFF2-40B4-BE49-F238E27FC236}">
                <a16:creationId xmlns:a16="http://schemas.microsoft.com/office/drawing/2014/main" id="{9CBB4DEE-3520-D980-F99B-9FC14C3FBD13}"/>
              </a:ext>
            </a:extLst>
          </p:cNvPr>
          <p:cNvPicPr>
            <a:picLocks noChangeAspect="1"/>
          </p:cNvPicPr>
          <p:nvPr/>
        </p:nvPicPr>
        <p:blipFill>
          <a:blip r:embed="rId4"/>
          <a:stretch>
            <a:fillRect/>
          </a:stretch>
        </p:blipFill>
        <p:spPr>
          <a:xfrm>
            <a:off x="5458813" y="2385963"/>
            <a:ext cx="1305910" cy="1305910"/>
          </a:xfrm>
          <a:prstGeom prst="rect">
            <a:avLst/>
          </a:prstGeom>
        </p:spPr>
      </p:pic>
      <p:pic>
        <p:nvPicPr>
          <p:cNvPr id="11" name="Imagem 10">
            <a:extLst>
              <a:ext uri="{FF2B5EF4-FFF2-40B4-BE49-F238E27FC236}">
                <a16:creationId xmlns:a16="http://schemas.microsoft.com/office/drawing/2014/main" id="{0A36ED21-CFAF-D3EA-1244-7D3CE94EDB29}"/>
              </a:ext>
            </a:extLst>
          </p:cNvPr>
          <p:cNvPicPr>
            <a:picLocks noChangeAspect="1"/>
          </p:cNvPicPr>
          <p:nvPr/>
        </p:nvPicPr>
        <p:blipFill>
          <a:blip r:embed="rId4"/>
          <a:stretch>
            <a:fillRect/>
          </a:stretch>
        </p:blipFill>
        <p:spPr>
          <a:xfrm>
            <a:off x="6968362" y="2385963"/>
            <a:ext cx="1305910" cy="1305910"/>
          </a:xfrm>
          <a:prstGeom prst="rect">
            <a:avLst/>
          </a:prstGeom>
        </p:spPr>
      </p:pic>
      <p:pic>
        <p:nvPicPr>
          <p:cNvPr id="12" name="Imagem 11">
            <a:extLst>
              <a:ext uri="{FF2B5EF4-FFF2-40B4-BE49-F238E27FC236}">
                <a16:creationId xmlns:a16="http://schemas.microsoft.com/office/drawing/2014/main" id="{67813A15-D19B-9C09-86F8-E319CA7DCF98}"/>
              </a:ext>
            </a:extLst>
          </p:cNvPr>
          <p:cNvPicPr>
            <a:picLocks noChangeAspect="1"/>
          </p:cNvPicPr>
          <p:nvPr/>
        </p:nvPicPr>
        <p:blipFill>
          <a:blip r:embed="rId4"/>
          <a:stretch>
            <a:fillRect/>
          </a:stretch>
        </p:blipFill>
        <p:spPr>
          <a:xfrm>
            <a:off x="8477911" y="2370255"/>
            <a:ext cx="1305910" cy="1305910"/>
          </a:xfrm>
          <a:prstGeom prst="rect">
            <a:avLst/>
          </a:prstGeom>
        </p:spPr>
      </p:pic>
      <p:pic>
        <p:nvPicPr>
          <p:cNvPr id="14" name="Imagem 13" descr="Ícone&#10;&#10;Descrição gerada automaticamente">
            <a:extLst>
              <a:ext uri="{FF2B5EF4-FFF2-40B4-BE49-F238E27FC236}">
                <a16:creationId xmlns:a16="http://schemas.microsoft.com/office/drawing/2014/main" id="{5B0CF6B6-6C8A-5CF1-21F8-E0229F5482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292" y="5202620"/>
            <a:ext cx="1004951" cy="1004951"/>
          </a:xfrm>
          <a:prstGeom prst="rect">
            <a:avLst/>
          </a:prstGeom>
        </p:spPr>
      </p:pic>
      <p:cxnSp>
        <p:nvCxnSpPr>
          <p:cNvPr id="17" name="Conector de Seta Reta 16">
            <a:extLst>
              <a:ext uri="{FF2B5EF4-FFF2-40B4-BE49-F238E27FC236}">
                <a16:creationId xmlns:a16="http://schemas.microsoft.com/office/drawing/2014/main" id="{C3B84787-3952-CCC2-930C-62A0F5D02B3E}"/>
              </a:ext>
            </a:extLst>
          </p:cNvPr>
          <p:cNvCxnSpPr>
            <a:cxnSpLocks/>
            <a:endCxn id="12" idx="2"/>
          </p:cNvCxnSpPr>
          <p:nvPr/>
        </p:nvCxnSpPr>
        <p:spPr>
          <a:xfrm flipV="1">
            <a:off x="6153150" y="3676165"/>
            <a:ext cx="2977716" cy="163878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6F613DFD-1746-A23B-60E7-E3784BE52333}"/>
              </a:ext>
            </a:extLst>
          </p:cNvPr>
          <p:cNvCxnSpPr>
            <a:cxnSpLocks/>
            <a:endCxn id="11" idx="2"/>
          </p:cNvCxnSpPr>
          <p:nvPr/>
        </p:nvCxnSpPr>
        <p:spPr>
          <a:xfrm flipV="1">
            <a:off x="6153150" y="3691873"/>
            <a:ext cx="1468167" cy="162307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A097F8A-78FE-C0FF-95ED-CDDFC3462571}"/>
              </a:ext>
            </a:extLst>
          </p:cNvPr>
          <p:cNvCxnSpPr>
            <a:cxnSpLocks/>
            <a:endCxn id="10" idx="2"/>
          </p:cNvCxnSpPr>
          <p:nvPr/>
        </p:nvCxnSpPr>
        <p:spPr>
          <a:xfrm flipH="1" flipV="1">
            <a:off x="6111768" y="3691873"/>
            <a:ext cx="41382" cy="162307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B5211830-91B3-E7CF-BCAE-50631C78FDC3}"/>
              </a:ext>
            </a:extLst>
          </p:cNvPr>
          <p:cNvCxnSpPr>
            <a:cxnSpLocks/>
            <a:endCxn id="9" idx="2"/>
          </p:cNvCxnSpPr>
          <p:nvPr/>
        </p:nvCxnSpPr>
        <p:spPr>
          <a:xfrm flipH="1" flipV="1">
            <a:off x="4602219" y="3691873"/>
            <a:ext cx="1550931" cy="162307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3C5421EC-1C00-7F56-17B5-83453E00021F}"/>
              </a:ext>
            </a:extLst>
          </p:cNvPr>
          <p:cNvCxnSpPr>
            <a:cxnSpLocks/>
          </p:cNvCxnSpPr>
          <p:nvPr/>
        </p:nvCxnSpPr>
        <p:spPr>
          <a:xfrm flipH="1" flipV="1">
            <a:off x="3092670" y="3691872"/>
            <a:ext cx="3051894" cy="162307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042C265E-3542-57B6-BC85-18C499123F69}"/>
              </a:ext>
            </a:extLst>
          </p:cNvPr>
          <p:cNvSpPr txBox="1"/>
          <p:nvPr/>
        </p:nvSpPr>
        <p:spPr>
          <a:xfrm>
            <a:off x="4809066" y="6124166"/>
            <a:ext cx="2573867" cy="369332"/>
          </a:xfrm>
          <a:prstGeom prst="rect">
            <a:avLst/>
          </a:prstGeom>
          <a:noFill/>
        </p:spPr>
        <p:txBody>
          <a:bodyPr wrap="square" rtlCol="0">
            <a:spAutoFit/>
          </a:bodyPr>
          <a:lstStyle/>
          <a:p>
            <a:r>
              <a:rPr lang="pt-BR" dirty="0">
                <a:latin typeface="Segoe UI" panose="020B0502040204020203" pitchFamily="34" charset="0"/>
                <a:cs typeface="Segoe UI" panose="020B0502040204020203" pitchFamily="34" charset="0"/>
              </a:rPr>
              <a:t>Update Docker </a:t>
            </a:r>
            <a:r>
              <a:rPr lang="pt-BR" dirty="0" err="1">
                <a:latin typeface="Segoe UI" panose="020B0502040204020203" pitchFamily="34" charset="0"/>
                <a:cs typeface="Segoe UI" panose="020B0502040204020203" pitchFamily="34" charset="0"/>
              </a:rPr>
              <a:t>version</a:t>
            </a: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5577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err="1">
                <a:latin typeface="Segoe UI" panose="020B0502040204020203" pitchFamily="34" charset="0"/>
                <a:cs typeface="Segoe UI" panose="020B0502040204020203" pitchFamily="34" charset="0"/>
              </a:rPr>
              <a:t>Porque</a:t>
            </a:r>
            <a:r>
              <a:rPr lang="en-US" sz="4000" b="1" dirty="0">
                <a:latin typeface="Segoe UI" panose="020B0502040204020203" pitchFamily="34" charset="0"/>
                <a:cs typeface="Segoe UI" panose="020B0502040204020203" pitchFamily="34" charset="0"/>
              </a:rPr>
              <a:t> usar Ansible?</a:t>
            </a:r>
          </a:p>
        </p:txBody>
      </p:sp>
      <p:sp>
        <p:nvSpPr>
          <p:cNvPr id="5" name="Retângulo: Cantos Arredondados 4">
            <a:extLst>
              <a:ext uri="{FF2B5EF4-FFF2-40B4-BE49-F238E27FC236}">
                <a16:creationId xmlns:a16="http://schemas.microsoft.com/office/drawing/2014/main" id="{D7EF9F2D-ECD0-8CEB-6864-C2E7C0A71FB9}"/>
              </a:ext>
            </a:extLst>
          </p:cNvPr>
          <p:cNvSpPr/>
          <p:nvPr/>
        </p:nvSpPr>
        <p:spPr>
          <a:xfrm>
            <a:off x="2664372" y="2643631"/>
            <a:ext cx="6863255" cy="137685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dirty="0">
                <a:latin typeface="Segoe UI" panose="020B0502040204020203" pitchFamily="34" charset="0"/>
                <a:cs typeface="Segoe UI" panose="020B0502040204020203" pitchFamily="34" charset="0"/>
              </a:rPr>
              <a:t>Tarefas repetitivas</a:t>
            </a:r>
          </a:p>
        </p:txBody>
      </p:sp>
      <p:sp>
        <p:nvSpPr>
          <p:cNvPr id="6" name="CaixaDeTexto 5">
            <a:extLst>
              <a:ext uri="{FF2B5EF4-FFF2-40B4-BE49-F238E27FC236}">
                <a16:creationId xmlns:a16="http://schemas.microsoft.com/office/drawing/2014/main" id="{E276011D-2573-3C06-828E-B57A48DF0F69}"/>
              </a:ext>
            </a:extLst>
          </p:cNvPr>
          <p:cNvSpPr txBox="1"/>
          <p:nvPr/>
        </p:nvSpPr>
        <p:spPr>
          <a:xfrm>
            <a:off x="4388068" y="5531513"/>
            <a:ext cx="2650084" cy="584775"/>
          </a:xfrm>
          <a:prstGeom prst="rect">
            <a:avLst/>
          </a:prstGeom>
          <a:noFill/>
        </p:spPr>
        <p:txBody>
          <a:bodyPr wrap="none" rtlCol="0">
            <a:spAutoFit/>
          </a:bodyPr>
          <a:lstStyle/>
          <a:p>
            <a:r>
              <a:rPr lang="pt-BR" sz="3200" dirty="0">
                <a:latin typeface="Segoe UI" panose="020B0502040204020203" pitchFamily="34" charset="0"/>
                <a:cs typeface="Segoe UI" panose="020B0502040204020203" pitchFamily="34" charset="0"/>
              </a:rPr>
              <a:t>Criar usuários</a:t>
            </a:r>
          </a:p>
        </p:txBody>
      </p:sp>
      <p:sp>
        <p:nvSpPr>
          <p:cNvPr id="7" name="CaixaDeTexto 6">
            <a:extLst>
              <a:ext uri="{FF2B5EF4-FFF2-40B4-BE49-F238E27FC236}">
                <a16:creationId xmlns:a16="http://schemas.microsoft.com/office/drawing/2014/main" id="{FAA759EF-9379-049D-0329-89EAD81AA7FD}"/>
              </a:ext>
            </a:extLst>
          </p:cNvPr>
          <p:cNvSpPr txBox="1"/>
          <p:nvPr/>
        </p:nvSpPr>
        <p:spPr>
          <a:xfrm>
            <a:off x="6963103" y="4889881"/>
            <a:ext cx="3714094" cy="584775"/>
          </a:xfrm>
          <a:prstGeom prst="rect">
            <a:avLst/>
          </a:prstGeom>
          <a:noFill/>
        </p:spPr>
        <p:txBody>
          <a:bodyPr wrap="none" rtlCol="0">
            <a:spAutoFit/>
          </a:bodyPr>
          <a:lstStyle/>
          <a:p>
            <a:r>
              <a:rPr lang="pt-BR" sz="3200" dirty="0">
                <a:latin typeface="Segoe UI" panose="020B0502040204020203" pitchFamily="34" charset="0"/>
                <a:cs typeface="Segoe UI" panose="020B0502040204020203" pitchFamily="34" charset="0"/>
              </a:rPr>
              <a:t>Reiniciar Servidores</a:t>
            </a:r>
          </a:p>
        </p:txBody>
      </p:sp>
      <p:sp>
        <p:nvSpPr>
          <p:cNvPr id="13" name="CaixaDeTexto 12">
            <a:extLst>
              <a:ext uri="{FF2B5EF4-FFF2-40B4-BE49-F238E27FC236}">
                <a16:creationId xmlns:a16="http://schemas.microsoft.com/office/drawing/2014/main" id="{C39805F0-FF57-C215-1F9A-D26F247DB9FA}"/>
              </a:ext>
            </a:extLst>
          </p:cNvPr>
          <p:cNvSpPr txBox="1"/>
          <p:nvPr/>
        </p:nvSpPr>
        <p:spPr>
          <a:xfrm>
            <a:off x="2532992" y="4629806"/>
            <a:ext cx="2968505" cy="584775"/>
          </a:xfrm>
          <a:prstGeom prst="rect">
            <a:avLst/>
          </a:prstGeom>
          <a:noFill/>
        </p:spPr>
        <p:txBody>
          <a:bodyPr wrap="none" rtlCol="0">
            <a:spAutoFit/>
          </a:bodyPr>
          <a:lstStyle/>
          <a:p>
            <a:r>
              <a:rPr lang="pt-BR" sz="3200" dirty="0">
                <a:latin typeface="Segoe UI" panose="020B0502040204020203" pitchFamily="34" charset="0"/>
                <a:cs typeface="Segoe UI" panose="020B0502040204020203" pitchFamily="34" charset="0"/>
              </a:rPr>
              <a:t>Atribuir Grupos</a:t>
            </a:r>
          </a:p>
        </p:txBody>
      </p:sp>
      <p:sp>
        <p:nvSpPr>
          <p:cNvPr id="15" name="CaixaDeTexto 14">
            <a:extLst>
              <a:ext uri="{FF2B5EF4-FFF2-40B4-BE49-F238E27FC236}">
                <a16:creationId xmlns:a16="http://schemas.microsoft.com/office/drawing/2014/main" id="{DB5F5556-8CF0-9B3A-7993-5329E9AFDB16}"/>
              </a:ext>
            </a:extLst>
          </p:cNvPr>
          <p:cNvSpPr txBox="1"/>
          <p:nvPr/>
        </p:nvSpPr>
        <p:spPr>
          <a:xfrm>
            <a:off x="2128344" y="1724709"/>
            <a:ext cx="1670650" cy="584775"/>
          </a:xfrm>
          <a:prstGeom prst="rect">
            <a:avLst/>
          </a:prstGeom>
          <a:noFill/>
        </p:spPr>
        <p:txBody>
          <a:bodyPr wrap="none" rtlCol="0">
            <a:spAutoFit/>
          </a:bodyPr>
          <a:lstStyle/>
          <a:p>
            <a:r>
              <a:rPr lang="pt-BR" sz="3200" dirty="0">
                <a:latin typeface="Segoe UI" panose="020B0502040204020203" pitchFamily="34" charset="0"/>
                <a:cs typeface="Segoe UI" panose="020B0502040204020203" pitchFamily="34" charset="0"/>
              </a:rPr>
              <a:t>Backups</a:t>
            </a:r>
          </a:p>
        </p:txBody>
      </p:sp>
      <p:sp>
        <p:nvSpPr>
          <p:cNvPr id="16" name="CaixaDeTexto 15">
            <a:extLst>
              <a:ext uri="{FF2B5EF4-FFF2-40B4-BE49-F238E27FC236}">
                <a16:creationId xmlns:a16="http://schemas.microsoft.com/office/drawing/2014/main" id="{AF56AA80-7296-5FF8-7BCA-32A580F5D262}"/>
              </a:ext>
            </a:extLst>
          </p:cNvPr>
          <p:cNvSpPr txBox="1"/>
          <p:nvPr/>
        </p:nvSpPr>
        <p:spPr>
          <a:xfrm>
            <a:off x="8071944" y="1784973"/>
            <a:ext cx="1685077" cy="584775"/>
          </a:xfrm>
          <a:prstGeom prst="rect">
            <a:avLst/>
          </a:prstGeom>
          <a:noFill/>
        </p:spPr>
        <p:txBody>
          <a:bodyPr wrap="none" rtlCol="0">
            <a:spAutoFit/>
          </a:bodyPr>
          <a:lstStyle/>
          <a:p>
            <a:r>
              <a:rPr lang="pt-BR" sz="3200" dirty="0">
                <a:latin typeface="Segoe UI" panose="020B0502040204020203" pitchFamily="34" charset="0"/>
                <a:cs typeface="Segoe UI" panose="020B0502040204020203" pitchFamily="34" charset="0"/>
              </a:rPr>
              <a:t>Updates</a:t>
            </a:r>
          </a:p>
        </p:txBody>
      </p:sp>
    </p:spTree>
    <p:extLst>
      <p:ext uri="{BB962C8B-B14F-4D97-AF65-F5344CB8AC3E}">
        <p14:creationId xmlns:p14="http://schemas.microsoft.com/office/powerpoint/2010/main" val="112057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err="1">
                <a:latin typeface="Segoe UI" panose="020B0502040204020203" pitchFamily="34" charset="0"/>
                <a:cs typeface="Segoe UI" panose="020B0502040204020203" pitchFamily="34" charset="0"/>
              </a:rPr>
              <a:t>Porque</a:t>
            </a:r>
            <a:r>
              <a:rPr lang="en-US" sz="4000" b="1" dirty="0">
                <a:latin typeface="Segoe UI" panose="020B0502040204020203" pitchFamily="34" charset="0"/>
                <a:cs typeface="Segoe UI" panose="020B0502040204020203" pitchFamily="34" charset="0"/>
              </a:rPr>
              <a:t> usar Ansible?</a:t>
            </a:r>
          </a:p>
        </p:txBody>
      </p:sp>
      <p:pic>
        <p:nvPicPr>
          <p:cNvPr id="8" name="Imagem 7">
            <a:extLst>
              <a:ext uri="{FF2B5EF4-FFF2-40B4-BE49-F238E27FC236}">
                <a16:creationId xmlns:a16="http://schemas.microsoft.com/office/drawing/2014/main" id="{65644D3F-07DB-8305-92DC-46B97148141B}"/>
              </a:ext>
            </a:extLst>
          </p:cNvPr>
          <p:cNvPicPr>
            <a:picLocks noChangeAspect="1"/>
          </p:cNvPicPr>
          <p:nvPr/>
        </p:nvPicPr>
        <p:blipFill>
          <a:blip r:embed="rId4"/>
          <a:stretch>
            <a:fillRect/>
          </a:stretch>
        </p:blipFill>
        <p:spPr>
          <a:xfrm>
            <a:off x="2439715" y="2370255"/>
            <a:ext cx="1305910" cy="1305910"/>
          </a:xfrm>
          <a:prstGeom prst="rect">
            <a:avLst/>
          </a:prstGeom>
        </p:spPr>
      </p:pic>
      <p:pic>
        <p:nvPicPr>
          <p:cNvPr id="9" name="Imagem 8">
            <a:extLst>
              <a:ext uri="{FF2B5EF4-FFF2-40B4-BE49-F238E27FC236}">
                <a16:creationId xmlns:a16="http://schemas.microsoft.com/office/drawing/2014/main" id="{F906BCE2-D2FB-0CD0-E1A4-808674163347}"/>
              </a:ext>
            </a:extLst>
          </p:cNvPr>
          <p:cNvPicPr>
            <a:picLocks noChangeAspect="1"/>
          </p:cNvPicPr>
          <p:nvPr/>
        </p:nvPicPr>
        <p:blipFill>
          <a:blip r:embed="rId4"/>
          <a:stretch>
            <a:fillRect/>
          </a:stretch>
        </p:blipFill>
        <p:spPr>
          <a:xfrm>
            <a:off x="3949264" y="2385963"/>
            <a:ext cx="1305910" cy="1305910"/>
          </a:xfrm>
          <a:prstGeom prst="rect">
            <a:avLst/>
          </a:prstGeom>
        </p:spPr>
      </p:pic>
      <p:pic>
        <p:nvPicPr>
          <p:cNvPr id="10" name="Imagem 9">
            <a:extLst>
              <a:ext uri="{FF2B5EF4-FFF2-40B4-BE49-F238E27FC236}">
                <a16:creationId xmlns:a16="http://schemas.microsoft.com/office/drawing/2014/main" id="{9CBB4DEE-3520-D980-F99B-9FC14C3FBD13}"/>
              </a:ext>
            </a:extLst>
          </p:cNvPr>
          <p:cNvPicPr>
            <a:picLocks noChangeAspect="1"/>
          </p:cNvPicPr>
          <p:nvPr/>
        </p:nvPicPr>
        <p:blipFill>
          <a:blip r:embed="rId4"/>
          <a:stretch>
            <a:fillRect/>
          </a:stretch>
        </p:blipFill>
        <p:spPr>
          <a:xfrm>
            <a:off x="5458813" y="2385963"/>
            <a:ext cx="1305910" cy="1305910"/>
          </a:xfrm>
          <a:prstGeom prst="rect">
            <a:avLst/>
          </a:prstGeom>
        </p:spPr>
      </p:pic>
      <p:pic>
        <p:nvPicPr>
          <p:cNvPr id="11" name="Imagem 10">
            <a:extLst>
              <a:ext uri="{FF2B5EF4-FFF2-40B4-BE49-F238E27FC236}">
                <a16:creationId xmlns:a16="http://schemas.microsoft.com/office/drawing/2014/main" id="{0A36ED21-CFAF-D3EA-1244-7D3CE94EDB29}"/>
              </a:ext>
            </a:extLst>
          </p:cNvPr>
          <p:cNvPicPr>
            <a:picLocks noChangeAspect="1"/>
          </p:cNvPicPr>
          <p:nvPr/>
        </p:nvPicPr>
        <p:blipFill>
          <a:blip r:embed="rId4"/>
          <a:stretch>
            <a:fillRect/>
          </a:stretch>
        </p:blipFill>
        <p:spPr>
          <a:xfrm>
            <a:off x="6968362" y="2385963"/>
            <a:ext cx="1305910" cy="1305910"/>
          </a:xfrm>
          <a:prstGeom prst="rect">
            <a:avLst/>
          </a:prstGeom>
        </p:spPr>
      </p:pic>
      <p:pic>
        <p:nvPicPr>
          <p:cNvPr id="12" name="Imagem 11">
            <a:extLst>
              <a:ext uri="{FF2B5EF4-FFF2-40B4-BE49-F238E27FC236}">
                <a16:creationId xmlns:a16="http://schemas.microsoft.com/office/drawing/2014/main" id="{67813A15-D19B-9C09-86F8-E319CA7DCF98}"/>
              </a:ext>
            </a:extLst>
          </p:cNvPr>
          <p:cNvPicPr>
            <a:picLocks noChangeAspect="1"/>
          </p:cNvPicPr>
          <p:nvPr/>
        </p:nvPicPr>
        <p:blipFill>
          <a:blip r:embed="rId4"/>
          <a:stretch>
            <a:fillRect/>
          </a:stretch>
        </p:blipFill>
        <p:spPr>
          <a:xfrm>
            <a:off x="8477911" y="2370255"/>
            <a:ext cx="1305910" cy="1305910"/>
          </a:xfrm>
          <a:prstGeom prst="rect">
            <a:avLst/>
          </a:prstGeom>
        </p:spPr>
      </p:pic>
      <p:cxnSp>
        <p:nvCxnSpPr>
          <p:cNvPr id="17" name="Conector de Seta Reta 16">
            <a:extLst>
              <a:ext uri="{FF2B5EF4-FFF2-40B4-BE49-F238E27FC236}">
                <a16:creationId xmlns:a16="http://schemas.microsoft.com/office/drawing/2014/main" id="{C3B84787-3952-CCC2-930C-62A0F5D02B3E}"/>
              </a:ext>
            </a:extLst>
          </p:cNvPr>
          <p:cNvCxnSpPr>
            <a:cxnSpLocks/>
            <a:endCxn id="12" idx="2"/>
          </p:cNvCxnSpPr>
          <p:nvPr/>
        </p:nvCxnSpPr>
        <p:spPr>
          <a:xfrm flipV="1">
            <a:off x="6153150" y="3676165"/>
            <a:ext cx="2977716" cy="163878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6F613DFD-1746-A23B-60E7-E3784BE52333}"/>
              </a:ext>
            </a:extLst>
          </p:cNvPr>
          <p:cNvCxnSpPr>
            <a:cxnSpLocks/>
            <a:endCxn id="11" idx="2"/>
          </p:cNvCxnSpPr>
          <p:nvPr/>
        </p:nvCxnSpPr>
        <p:spPr>
          <a:xfrm flipV="1">
            <a:off x="6153150" y="3691873"/>
            <a:ext cx="1468167" cy="162307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AA097F8A-78FE-C0FF-95ED-CDDFC3462571}"/>
              </a:ext>
            </a:extLst>
          </p:cNvPr>
          <p:cNvCxnSpPr>
            <a:cxnSpLocks/>
            <a:endCxn id="10" idx="2"/>
          </p:cNvCxnSpPr>
          <p:nvPr/>
        </p:nvCxnSpPr>
        <p:spPr>
          <a:xfrm flipH="1" flipV="1">
            <a:off x="6111768" y="3691873"/>
            <a:ext cx="41382" cy="162307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B5211830-91B3-E7CF-BCAE-50631C78FDC3}"/>
              </a:ext>
            </a:extLst>
          </p:cNvPr>
          <p:cNvCxnSpPr>
            <a:cxnSpLocks/>
            <a:endCxn id="9" idx="2"/>
          </p:cNvCxnSpPr>
          <p:nvPr/>
        </p:nvCxnSpPr>
        <p:spPr>
          <a:xfrm flipH="1" flipV="1">
            <a:off x="4602219" y="3691873"/>
            <a:ext cx="1550931" cy="162307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3C5421EC-1C00-7F56-17B5-83453E00021F}"/>
              </a:ext>
            </a:extLst>
          </p:cNvPr>
          <p:cNvCxnSpPr>
            <a:cxnSpLocks/>
          </p:cNvCxnSpPr>
          <p:nvPr/>
        </p:nvCxnSpPr>
        <p:spPr>
          <a:xfrm flipH="1" flipV="1">
            <a:off x="3092670" y="3691872"/>
            <a:ext cx="3051894" cy="162307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m 12" descr="Forma&#10;&#10;Descrição gerada automaticamente com confiança baixa">
            <a:extLst>
              <a:ext uri="{FF2B5EF4-FFF2-40B4-BE49-F238E27FC236}">
                <a16:creationId xmlns:a16="http://schemas.microsoft.com/office/drawing/2014/main" id="{6ADA3244-C3F0-53BB-7324-9FBF68E7C9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3982" y="5330657"/>
            <a:ext cx="1098335" cy="1098335"/>
          </a:xfrm>
          <a:prstGeom prst="rect">
            <a:avLst/>
          </a:prstGeom>
        </p:spPr>
      </p:pic>
      <p:pic>
        <p:nvPicPr>
          <p:cNvPr id="15" name="Imagem 14" descr="Forma&#10;&#10;Descrição gerada automaticamente com confiança baixa">
            <a:extLst>
              <a:ext uri="{FF2B5EF4-FFF2-40B4-BE49-F238E27FC236}">
                <a16:creationId xmlns:a16="http://schemas.microsoft.com/office/drawing/2014/main" id="{825EEC63-D93C-83C3-858E-98E637222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4272" y="2037019"/>
            <a:ext cx="655747" cy="655747"/>
          </a:xfrm>
          <a:prstGeom prst="rect">
            <a:avLst/>
          </a:prstGeom>
        </p:spPr>
      </p:pic>
      <p:pic>
        <p:nvPicPr>
          <p:cNvPr id="16" name="Imagem 15" descr="Forma&#10;&#10;Descrição gerada automaticamente com confiança baixa">
            <a:extLst>
              <a:ext uri="{FF2B5EF4-FFF2-40B4-BE49-F238E27FC236}">
                <a16:creationId xmlns:a16="http://schemas.microsoft.com/office/drawing/2014/main" id="{DF3B0F3F-1740-0C57-F013-47EABE14F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6076" y="2042381"/>
            <a:ext cx="655747" cy="655747"/>
          </a:xfrm>
          <a:prstGeom prst="rect">
            <a:avLst/>
          </a:prstGeom>
        </p:spPr>
      </p:pic>
      <p:pic>
        <p:nvPicPr>
          <p:cNvPr id="19" name="Imagem 18" descr="Forma&#10;&#10;Descrição gerada automaticamente com confiança baixa">
            <a:extLst>
              <a:ext uri="{FF2B5EF4-FFF2-40B4-BE49-F238E27FC236}">
                <a16:creationId xmlns:a16="http://schemas.microsoft.com/office/drawing/2014/main" id="{B156DAA2-E339-B933-0F42-CB4407220A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1929" y="2037020"/>
            <a:ext cx="655747" cy="655747"/>
          </a:xfrm>
          <a:prstGeom prst="rect">
            <a:avLst/>
          </a:prstGeom>
        </p:spPr>
      </p:pic>
      <p:pic>
        <p:nvPicPr>
          <p:cNvPr id="20" name="Imagem 19" descr="Forma&#10;&#10;Descrição gerada automaticamente com confiança baixa">
            <a:extLst>
              <a:ext uri="{FF2B5EF4-FFF2-40B4-BE49-F238E27FC236}">
                <a16:creationId xmlns:a16="http://schemas.microsoft.com/office/drawing/2014/main" id="{F8617E4D-F79B-F688-66A8-6405C12661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1660" y="2042381"/>
            <a:ext cx="655747" cy="655747"/>
          </a:xfrm>
          <a:prstGeom prst="rect">
            <a:avLst/>
          </a:prstGeom>
        </p:spPr>
      </p:pic>
      <p:pic>
        <p:nvPicPr>
          <p:cNvPr id="21" name="Imagem 20" descr="Forma&#10;&#10;Descrição gerada automaticamente com confiança baixa">
            <a:extLst>
              <a:ext uri="{FF2B5EF4-FFF2-40B4-BE49-F238E27FC236}">
                <a16:creationId xmlns:a16="http://schemas.microsoft.com/office/drawing/2014/main" id="{2D3CC282-11A5-3A6E-6881-798317F35C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8598" y="1997478"/>
            <a:ext cx="655747" cy="655747"/>
          </a:xfrm>
          <a:prstGeom prst="rect">
            <a:avLst/>
          </a:prstGeom>
        </p:spPr>
      </p:pic>
      <p:pic>
        <p:nvPicPr>
          <p:cNvPr id="3074" name="Picture 2">
            <a:extLst>
              <a:ext uri="{FF2B5EF4-FFF2-40B4-BE49-F238E27FC236}">
                <a16:creationId xmlns:a16="http://schemas.microsoft.com/office/drawing/2014/main" id="{1E37F666-2DC9-2B87-E805-FDE5586C37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5144" y="4374931"/>
            <a:ext cx="831910" cy="8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Inventory</a:t>
            </a:r>
          </a:p>
        </p:txBody>
      </p:sp>
      <p:pic>
        <p:nvPicPr>
          <p:cNvPr id="4" name="Imagem 3">
            <a:extLst>
              <a:ext uri="{FF2B5EF4-FFF2-40B4-BE49-F238E27FC236}">
                <a16:creationId xmlns:a16="http://schemas.microsoft.com/office/drawing/2014/main" id="{60A7EE32-62B7-F65B-B0AE-F56DEC9CD352}"/>
              </a:ext>
            </a:extLst>
          </p:cNvPr>
          <p:cNvPicPr>
            <a:picLocks noChangeAspect="1"/>
          </p:cNvPicPr>
          <p:nvPr/>
        </p:nvPicPr>
        <p:blipFill>
          <a:blip r:embed="rId4"/>
          <a:stretch>
            <a:fillRect/>
          </a:stretch>
        </p:blipFill>
        <p:spPr>
          <a:xfrm>
            <a:off x="1868487" y="1654175"/>
            <a:ext cx="2867025" cy="3905250"/>
          </a:xfrm>
          <a:prstGeom prst="rect">
            <a:avLst/>
          </a:prstGeom>
        </p:spPr>
      </p:pic>
      <p:pic>
        <p:nvPicPr>
          <p:cNvPr id="6" name="Imagem 5">
            <a:extLst>
              <a:ext uri="{FF2B5EF4-FFF2-40B4-BE49-F238E27FC236}">
                <a16:creationId xmlns:a16="http://schemas.microsoft.com/office/drawing/2014/main" id="{1069FFD5-2B58-255C-1CFA-2A2E596AC91E}"/>
              </a:ext>
            </a:extLst>
          </p:cNvPr>
          <p:cNvPicPr>
            <a:picLocks noChangeAspect="1"/>
          </p:cNvPicPr>
          <p:nvPr/>
        </p:nvPicPr>
        <p:blipFill>
          <a:blip r:embed="rId5"/>
          <a:stretch>
            <a:fillRect/>
          </a:stretch>
        </p:blipFill>
        <p:spPr>
          <a:xfrm>
            <a:off x="6334125" y="1995487"/>
            <a:ext cx="4248150" cy="733425"/>
          </a:xfrm>
          <a:prstGeom prst="rect">
            <a:avLst/>
          </a:prstGeom>
        </p:spPr>
      </p:pic>
      <p:sp>
        <p:nvSpPr>
          <p:cNvPr id="7" name="CaixaDeTexto 6">
            <a:extLst>
              <a:ext uri="{FF2B5EF4-FFF2-40B4-BE49-F238E27FC236}">
                <a16:creationId xmlns:a16="http://schemas.microsoft.com/office/drawing/2014/main" id="{E9E0A78D-5E6B-2EB8-DAA6-1AF8BBF3E529}"/>
              </a:ext>
            </a:extLst>
          </p:cNvPr>
          <p:cNvSpPr txBox="1"/>
          <p:nvPr/>
        </p:nvSpPr>
        <p:spPr>
          <a:xfrm>
            <a:off x="5951584" y="4229100"/>
            <a:ext cx="5013232" cy="369332"/>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Arquivo de </a:t>
            </a:r>
            <a:r>
              <a:rPr lang="pt-BR" dirty="0" err="1">
                <a:latin typeface="Segoe UI" panose="020B0502040204020203" pitchFamily="34" charset="0"/>
                <a:cs typeface="Segoe UI" panose="020B0502040204020203" pitchFamily="34" charset="0"/>
              </a:rPr>
              <a:t>inventório</a:t>
            </a:r>
            <a:r>
              <a:rPr lang="pt-BR" dirty="0">
                <a:latin typeface="Segoe UI" panose="020B0502040204020203" pitchFamily="34" charset="0"/>
                <a:cs typeface="Segoe UI" panose="020B0502040204020203" pitchFamily="34" charset="0"/>
              </a:rPr>
              <a:t> pode conter nome ou </a:t>
            </a:r>
            <a:r>
              <a:rPr lang="pt-BR" dirty="0" err="1">
                <a:latin typeface="Segoe UI" panose="020B0502040204020203" pitchFamily="34" charset="0"/>
                <a:cs typeface="Segoe UI" panose="020B0502040204020203" pitchFamily="34" charset="0"/>
              </a:rPr>
              <a:t>ips</a:t>
            </a:r>
            <a:endParaRPr lang="pt-B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3011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0DB265-E33C-FE37-78C7-1D92FA352653}"/>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Playbooks</a:t>
            </a:r>
          </a:p>
        </p:txBody>
      </p:sp>
      <p:pic>
        <p:nvPicPr>
          <p:cNvPr id="16" name="Imagem 15">
            <a:extLst>
              <a:ext uri="{FF2B5EF4-FFF2-40B4-BE49-F238E27FC236}">
                <a16:creationId xmlns:a16="http://schemas.microsoft.com/office/drawing/2014/main" id="{848B5D2E-0831-7D09-6E61-2B353E7CECDD}"/>
              </a:ext>
            </a:extLst>
          </p:cNvPr>
          <p:cNvPicPr>
            <a:picLocks noChangeAspect="1"/>
          </p:cNvPicPr>
          <p:nvPr/>
        </p:nvPicPr>
        <p:blipFill>
          <a:blip r:embed="rId4"/>
          <a:stretch>
            <a:fillRect/>
          </a:stretch>
        </p:blipFill>
        <p:spPr>
          <a:xfrm>
            <a:off x="2184735" y="1945354"/>
            <a:ext cx="3009900" cy="3705225"/>
          </a:xfrm>
          <a:prstGeom prst="rect">
            <a:avLst/>
          </a:prstGeom>
        </p:spPr>
      </p:pic>
      <p:sp>
        <p:nvSpPr>
          <p:cNvPr id="17" name="CaixaDeTexto 16">
            <a:extLst>
              <a:ext uri="{FF2B5EF4-FFF2-40B4-BE49-F238E27FC236}">
                <a16:creationId xmlns:a16="http://schemas.microsoft.com/office/drawing/2014/main" id="{27243142-6449-CE06-E0C0-93EACADBF8C6}"/>
              </a:ext>
            </a:extLst>
          </p:cNvPr>
          <p:cNvSpPr txBox="1"/>
          <p:nvPr/>
        </p:nvSpPr>
        <p:spPr>
          <a:xfrm>
            <a:off x="1594047" y="1325467"/>
            <a:ext cx="4517390" cy="369332"/>
          </a:xfrm>
          <a:prstGeom prst="rect">
            <a:avLst/>
          </a:prstGeom>
          <a:noFill/>
        </p:spPr>
        <p:txBody>
          <a:bodyPr wrap="none" rtlCol="0">
            <a:spAutoFit/>
          </a:bodyPr>
          <a:lstStyle/>
          <a:p>
            <a:r>
              <a:rPr lang="pt-BR" dirty="0">
                <a:latin typeface="Segoe UI" panose="020B0502040204020203" pitchFamily="34" charset="0"/>
                <a:cs typeface="Segoe UI" panose="020B0502040204020203" pitchFamily="34" charset="0"/>
              </a:rPr>
              <a:t>Executar múltiplos módulos em  sequencia</a:t>
            </a:r>
          </a:p>
        </p:txBody>
      </p:sp>
      <p:sp>
        <p:nvSpPr>
          <p:cNvPr id="18" name="Fluxograma: Processo Alternativo 17">
            <a:extLst>
              <a:ext uri="{FF2B5EF4-FFF2-40B4-BE49-F238E27FC236}">
                <a16:creationId xmlns:a16="http://schemas.microsoft.com/office/drawing/2014/main" id="{CD679347-B001-514B-3FAF-24F90BF81967}"/>
              </a:ext>
            </a:extLst>
          </p:cNvPr>
          <p:cNvSpPr/>
          <p:nvPr/>
        </p:nvSpPr>
        <p:spPr>
          <a:xfrm>
            <a:off x="6771511" y="2711579"/>
            <a:ext cx="2668256" cy="717421"/>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latin typeface="Segoe UI" panose="020B0502040204020203" pitchFamily="34" charset="0"/>
                <a:cs typeface="Segoe UI" panose="020B0502040204020203" pitchFamily="34" charset="0"/>
              </a:rPr>
              <a:t>Nome do Módulo</a:t>
            </a:r>
          </a:p>
        </p:txBody>
      </p:sp>
      <p:sp>
        <p:nvSpPr>
          <p:cNvPr id="19" name="Fluxograma: Processo Alternativo 18">
            <a:extLst>
              <a:ext uri="{FF2B5EF4-FFF2-40B4-BE49-F238E27FC236}">
                <a16:creationId xmlns:a16="http://schemas.microsoft.com/office/drawing/2014/main" id="{02ADA1B8-B481-362D-5ED6-BB5BB9470C20}"/>
              </a:ext>
            </a:extLst>
          </p:cNvPr>
          <p:cNvSpPr/>
          <p:nvPr/>
        </p:nvSpPr>
        <p:spPr>
          <a:xfrm>
            <a:off x="6771511" y="3760100"/>
            <a:ext cx="2668256" cy="717421"/>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dirty="0">
                <a:latin typeface="Segoe UI" panose="020B0502040204020203" pitchFamily="34" charset="0"/>
                <a:cs typeface="Segoe UI" panose="020B0502040204020203" pitchFamily="34" charset="0"/>
              </a:rPr>
              <a:t>Argumentos</a:t>
            </a:r>
          </a:p>
        </p:txBody>
      </p:sp>
    </p:spTree>
    <p:extLst>
      <p:ext uri="{BB962C8B-B14F-4D97-AF65-F5344CB8AC3E}">
        <p14:creationId xmlns:p14="http://schemas.microsoft.com/office/powerpoint/2010/main" val="2605667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t>Terraform</a:t>
            </a:r>
          </a:p>
          <a:p>
            <a:pPr marL="0" indent="0" algn="ctr">
              <a:buNone/>
            </a:pPr>
            <a:r>
              <a:rPr lang="en-US" sz="4000" b="1" dirty="0" err="1"/>
              <a:t>Servidores</a:t>
            </a:r>
            <a:r>
              <a:rPr lang="en-US" sz="4000" b="1" dirty="0"/>
              <a:t>, </a:t>
            </a:r>
            <a:r>
              <a:rPr lang="en-US" sz="4000" b="1" dirty="0" err="1"/>
              <a:t>passado</a:t>
            </a:r>
            <a:r>
              <a:rPr lang="en-US" sz="4000" b="1" dirty="0"/>
              <a:t>, </a:t>
            </a:r>
            <a:r>
              <a:rPr lang="en-US" sz="4000" b="1" dirty="0" err="1"/>
              <a:t>presente</a:t>
            </a:r>
            <a:r>
              <a:rPr lang="en-US" sz="4000" b="1" dirty="0"/>
              <a:t> e </a:t>
            </a:r>
            <a:r>
              <a:rPr lang="en-US" sz="4000" b="1" dirty="0" err="1"/>
              <a:t>IaC</a:t>
            </a:r>
            <a:endParaRPr lang="en-US" sz="4000" b="1" dirty="0"/>
          </a:p>
        </p:txBody>
      </p:sp>
      <p:sp>
        <p:nvSpPr>
          <p:cNvPr id="2" name="CaixaDeTexto 1">
            <a:extLst>
              <a:ext uri="{FF2B5EF4-FFF2-40B4-BE49-F238E27FC236}">
                <a16:creationId xmlns:a16="http://schemas.microsoft.com/office/drawing/2014/main" id="{B03C9647-6739-7CB0-55DE-46BC2F7A1C14}"/>
              </a:ext>
            </a:extLst>
          </p:cNvPr>
          <p:cNvSpPr txBox="1"/>
          <p:nvPr/>
        </p:nvSpPr>
        <p:spPr>
          <a:xfrm>
            <a:off x="1813931" y="2335808"/>
            <a:ext cx="8564136" cy="1754326"/>
          </a:xfrm>
          <a:prstGeom prst="rect">
            <a:avLst/>
          </a:prstGeom>
          <a:noFill/>
        </p:spPr>
        <p:txBody>
          <a:bodyPr wrap="square" rtlCol="0">
            <a:spAutoFit/>
          </a:bodyPr>
          <a:lstStyle/>
          <a:p>
            <a:pPr algn="just"/>
            <a:r>
              <a:rPr lang="pt-BR" b="0" i="0" dirty="0">
                <a:effectLst/>
                <a:latin typeface="Segoe UI" panose="020B0502040204020203" pitchFamily="34" charset="0"/>
                <a:cs typeface="Segoe UI" panose="020B0502040204020203" pitchFamily="34" charset="0"/>
              </a:rPr>
              <a:t>No inicio (e ainda hoje, em alguns casos), provisionar servidores, realizar o </a:t>
            </a:r>
            <a:r>
              <a:rPr lang="pt-BR" b="0" i="0" dirty="0" err="1">
                <a:effectLst/>
                <a:latin typeface="Segoe UI" panose="020B0502040204020203" pitchFamily="34" charset="0"/>
                <a:cs typeface="Segoe UI" panose="020B0502040204020203" pitchFamily="34" charset="0"/>
              </a:rPr>
              <a:t>deploy</a:t>
            </a:r>
            <a:r>
              <a:rPr lang="pt-BR" b="0" i="0" dirty="0">
                <a:effectLst/>
                <a:latin typeface="Segoe UI" panose="020B0502040204020203" pitchFamily="34" charset="0"/>
                <a:cs typeface="Segoe UI" panose="020B0502040204020203" pitchFamily="34" charset="0"/>
              </a:rPr>
              <a:t> de aplicações e manter recursos de infraestrutura envolvia servidores físicos e muito trabalho manual, além disso o processo se encontrava especialmente limitado pelo ciclo de compra de novos </a:t>
            </a:r>
            <a:r>
              <a:rPr lang="pt-BR" b="0" i="1" dirty="0">
                <a:effectLst/>
                <a:latin typeface="Segoe UI" panose="020B0502040204020203" pitchFamily="34" charset="0"/>
                <a:cs typeface="Segoe UI" panose="020B0502040204020203" pitchFamily="34" charset="0"/>
              </a:rPr>
              <a:t>hardwares</a:t>
            </a:r>
            <a:r>
              <a:rPr lang="pt-BR" b="0" i="0" dirty="0">
                <a:effectLst/>
                <a:latin typeface="Segoe UI" panose="020B0502040204020203" pitchFamily="34" charset="0"/>
                <a:cs typeface="Segoe UI" panose="020B0502040204020203" pitchFamily="34" charset="0"/>
              </a:rPr>
              <a:t>. Como levaria em torno de semanas para as novas máquinas chegarem, não havia muita pressão em instalar e configurar sistemas operacionais e </a:t>
            </a:r>
            <a:r>
              <a:rPr lang="pt-BR" b="0" i="1" dirty="0">
                <a:effectLst/>
                <a:latin typeface="Segoe UI" panose="020B0502040204020203" pitchFamily="34" charset="0"/>
                <a:cs typeface="Segoe UI" panose="020B0502040204020203" pitchFamily="34" charset="0"/>
              </a:rPr>
              <a:t>softwares</a:t>
            </a:r>
            <a:r>
              <a:rPr lang="pt-BR" b="0" i="0" dirty="0">
                <a:effectLst/>
                <a:latin typeface="Segoe UI" panose="020B0502040204020203" pitchFamily="34" charset="0"/>
                <a:cs typeface="Segoe UI" panose="020B0502040204020203" pitchFamily="34" charset="0"/>
              </a:rPr>
              <a:t> rapidamente.</a:t>
            </a:r>
            <a:endParaRPr lang="en-US" b="1" dirty="0">
              <a:latin typeface="Segoe UI" panose="020B0502040204020203" pitchFamily="34" charset="0"/>
              <a:cs typeface="Segoe UI" panose="020B0502040204020203" pitchFamily="34" charset="0"/>
            </a:endParaRPr>
          </a:p>
        </p:txBody>
      </p:sp>
      <p:pic>
        <p:nvPicPr>
          <p:cNvPr id="3076" name="Picture 4" descr="O que são servidores e quais são suas aplicações">
            <a:extLst>
              <a:ext uri="{FF2B5EF4-FFF2-40B4-BE49-F238E27FC236}">
                <a16:creationId xmlns:a16="http://schemas.microsoft.com/office/drawing/2014/main" id="{E692D6D0-AE20-6910-27B8-827FFF57D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688" y="4394740"/>
            <a:ext cx="6116621" cy="187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513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504E9AA-B07B-743E-DBAC-D86BECDDA130}"/>
              </a:ext>
            </a:extLst>
          </p:cNvPr>
          <p:cNvGrpSpPr/>
          <p:nvPr/>
        </p:nvGrpSpPr>
        <p:grpSpPr>
          <a:xfrm>
            <a:off x="2758812" y="1768905"/>
            <a:ext cx="2992084" cy="2992084"/>
            <a:chOff x="0" y="0"/>
            <a:chExt cx="812800" cy="812800"/>
          </a:xfrm>
        </p:grpSpPr>
        <p:sp>
          <p:nvSpPr>
            <p:cNvPr id="6" name="Freeform 3">
              <a:extLst>
                <a:ext uri="{FF2B5EF4-FFF2-40B4-BE49-F238E27FC236}">
                  <a16:creationId xmlns:a16="http://schemas.microsoft.com/office/drawing/2014/main" id="{B467D2BD-380F-5472-A944-D761B62DB3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5555" b="-5555"/>
              </a:stretch>
            </a:blipFill>
          </p:spPr>
          <p:txBody>
            <a:bodyPr/>
            <a:lstStyle/>
            <a:p>
              <a:endParaRPr lang="en-BR"/>
            </a:p>
          </p:txBody>
        </p:sp>
      </p:grpSp>
      <p:grpSp>
        <p:nvGrpSpPr>
          <p:cNvPr id="7" name="Group 6">
            <a:extLst>
              <a:ext uri="{FF2B5EF4-FFF2-40B4-BE49-F238E27FC236}">
                <a16:creationId xmlns:a16="http://schemas.microsoft.com/office/drawing/2014/main" id="{519F2D47-5E51-F188-158D-4C7487E8EBCE}"/>
              </a:ext>
            </a:extLst>
          </p:cNvPr>
          <p:cNvGrpSpPr/>
          <p:nvPr/>
        </p:nvGrpSpPr>
        <p:grpSpPr>
          <a:xfrm>
            <a:off x="6078002" y="2205349"/>
            <a:ext cx="4244088" cy="2032763"/>
            <a:chOff x="5599031" y="2107378"/>
            <a:chExt cx="4244088" cy="2032763"/>
          </a:xfrm>
        </p:grpSpPr>
        <p:sp>
          <p:nvSpPr>
            <p:cNvPr id="8" name="Freeform 4">
              <a:extLst>
                <a:ext uri="{FF2B5EF4-FFF2-40B4-BE49-F238E27FC236}">
                  <a16:creationId xmlns:a16="http://schemas.microsoft.com/office/drawing/2014/main" id="{8DF780D9-5D1B-5EF3-4CD6-5CE19448C64C}"/>
                </a:ext>
              </a:extLst>
            </p:cNvPr>
            <p:cNvSpPr/>
            <p:nvPr/>
          </p:nvSpPr>
          <p:spPr>
            <a:xfrm>
              <a:off x="5619538" y="2158026"/>
              <a:ext cx="470424" cy="470424"/>
            </a:xfrm>
            <a:custGeom>
              <a:avLst/>
              <a:gdLst/>
              <a:ahLst/>
              <a:cxnLst/>
              <a:rect l="l" t="t" r="r" b="b"/>
              <a:pathLst>
                <a:path w="952924" h="952924">
                  <a:moveTo>
                    <a:pt x="0" y="0"/>
                  </a:moveTo>
                  <a:lnTo>
                    <a:pt x="952924" y="0"/>
                  </a:lnTo>
                  <a:lnTo>
                    <a:pt x="952924" y="952924"/>
                  </a:lnTo>
                  <a:lnTo>
                    <a:pt x="0" y="952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R"/>
            </a:p>
          </p:txBody>
        </p:sp>
        <p:sp>
          <p:nvSpPr>
            <p:cNvPr id="9" name="Freeform 5">
              <a:extLst>
                <a:ext uri="{FF2B5EF4-FFF2-40B4-BE49-F238E27FC236}">
                  <a16:creationId xmlns:a16="http://schemas.microsoft.com/office/drawing/2014/main" id="{E6D2827B-3DAB-4833-8554-79E784198BC6}"/>
                </a:ext>
              </a:extLst>
            </p:cNvPr>
            <p:cNvSpPr/>
            <p:nvPr/>
          </p:nvSpPr>
          <p:spPr>
            <a:xfrm>
              <a:off x="5619538" y="2931764"/>
              <a:ext cx="470425" cy="470425"/>
            </a:xfrm>
            <a:custGeom>
              <a:avLst/>
              <a:gdLst/>
              <a:ahLst/>
              <a:cxnLst/>
              <a:rect l="l" t="t" r="r" b="b"/>
              <a:pathLst>
                <a:path w="952924" h="952924">
                  <a:moveTo>
                    <a:pt x="0" y="0"/>
                  </a:moveTo>
                  <a:lnTo>
                    <a:pt x="952924" y="0"/>
                  </a:lnTo>
                  <a:lnTo>
                    <a:pt x="952924" y="952924"/>
                  </a:lnTo>
                  <a:lnTo>
                    <a:pt x="0" y="95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R"/>
            </a:p>
          </p:txBody>
        </p:sp>
        <p:sp>
          <p:nvSpPr>
            <p:cNvPr id="10" name="Freeform 6">
              <a:extLst>
                <a:ext uri="{FF2B5EF4-FFF2-40B4-BE49-F238E27FC236}">
                  <a16:creationId xmlns:a16="http://schemas.microsoft.com/office/drawing/2014/main" id="{E676A55A-F4DE-9B61-2401-24D464F5D908}"/>
                </a:ext>
              </a:extLst>
            </p:cNvPr>
            <p:cNvSpPr/>
            <p:nvPr/>
          </p:nvSpPr>
          <p:spPr>
            <a:xfrm>
              <a:off x="5603769" y="3744397"/>
              <a:ext cx="470424" cy="395744"/>
            </a:xfrm>
            <a:custGeom>
              <a:avLst/>
              <a:gdLst/>
              <a:ahLst/>
              <a:cxnLst/>
              <a:rect l="l" t="t" r="r" b="b"/>
              <a:pathLst>
                <a:path w="952924" h="801647">
                  <a:moveTo>
                    <a:pt x="0" y="0"/>
                  </a:moveTo>
                  <a:lnTo>
                    <a:pt x="952924" y="0"/>
                  </a:lnTo>
                  <a:lnTo>
                    <a:pt x="952924" y="801647"/>
                  </a:lnTo>
                  <a:lnTo>
                    <a:pt x="0" y="8016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R"/>
            </a:p>
          </p:txBody>
        </p:sp>
        <p:sp>
          <p:nvSpPr>
            <p:cNvPr id="11" name="TextBox 8">
              <a:extLst>
                <a:ext uri="{FF2B5EF4-FFF2-40B4-BE49-F238E27FC236}">
                  <a16:creationId xmlns:a16="http://schemas.microsoft.com/office/drawing/2014/main" id="{7155F6EA-3490-588B-DBF7-787485B01481}"/>
                </a:ext>
              </a:extLst>
            </p:cNvPr>
            <p:cNvSpPr txBox="1"/>
            <p:nvPr/>
          </p:nvSpPr>
          <p:spPr>
            <a:xfrm>
              <a:off x="5599031" y="2107378"/>
              <a:ext cx="4244088" cy="439992"/>
            </a:xfrm>
            <a:prstGeom prst="rect">
              <a:avLst/>
            </a:prstGeom>
          </p:spPr>
          <p:txBody>
            <a:bodyPr wrap="square" lIns="0" tIns="0" rIns="0" bIns="0" rtlCol="0" anchor="t">
              <a:spAutoFit/>
            </a:bodyPr>
            <a:lstStyle/>
            <a:p>
              <a:pPr algn="ctr">
                <a:lnSpc>
                  <a:spcPts val="3799"/>
                </a:lnSpc>
              </a:pPr>
              <a:r>
                <a:rPr lang="en-US" sz="2200" dirty="0" err="1">
                  <a:solidFill>
                    <a:srgbClr val="000000"/>
                  </a:solidFill>
                  <a:latin typeface="Open Sans Bold"/>
                </a:rPr>
                <a:t>linkedin.com</a:t>
              </a:r>
              <a:r>
                <a:rPr lang="en-US" sz="2200" dirty="0">
                  <a:solidFill>
                    <a:srgbClr val="000000"/>
                  </a:solidFill>
                  <a:latin typeface="Open Sans Bold"/>
                </a:rPr>
                <a:t>/in/</a:t>
              </a:r>
              <a:r>
                <a:rPr lang="en-US" sz="2200" dirty="0" err="1">
                  <a:solidFill>
                    <a:srgbClr val="000000"/>
                  </a:solidFill>
                  <a:latin typeface="Open Sans Bold"/>
                </a:rPr>
                <a:t>iesodias</a:t>
              </a:r>
              <a:endParaRPr lang="en-US" sz="2200" dirty="0">
                <a:solidFill>
                  <a:srgbClr val="000000"/>
                </a:solidFill>
                <a:latin typeface="Open Sans Bold"/>
              </a:endParaRPr>
            </a:p>
          </p:txBody>
        </p:sp>
        <p:sp>
          <p:nvSpPr>
            <p:cNvPr id="12" name="TextBox 9">
              <a:extLst>
                <a:ext uri="{FF2B5EF4-FFF2-40B4-BE49-F238E27FC236}">
                  <a16:creationId xmlns:a16="http://schemas.microsoft.com/office/drawing/2014/main" id="{C62CF5D7-385B-777E-3D1A-AE8F2395E694}"/>
                </a:ext>
              </a:extLst>
            </p:cNvPr>
            <p:cNvSpPr txBox="1"/>
            <p:nvPr/>
          </p:nvSpPr>
          <p:spPr>
            <a:xfrm>
              <a:off x="6074193" y="2889578"/>
              <a:ext cx="1838918" cy="439992"/>
            </a:xfrm>
            <a:prstGeom prst="rect">
              <a:avLst/>
            </a:prstGeom>
          </p:spPr>
          <p:txBody>
            <a:bodyPr wrap="square" lIns="0" tIns="0" rIns="0" bIns="0" rtlCol="0" anchor="t">
              <a:spAutoFit/>
            </a:bodyPr>
            <a:lstStyle/>
            <a:p>
              <a:pPr algn="ctr">
                <a:lnSpc>
                  <a:spcPts val="3799"/>
                </a:lnSpc>
              </a:pPr>
              <a:r>
                <a:rPr lang="en-US" sz="2200" dirty="0">
                  <a:solidFill>
                    <a:srgbClr val="000000"/>
                  </a:solidFill>
                  <a:latin typeface="Open Sans Bold"/>
                </a:rPr>
                <a:t>@</a:t>
              </a:r>
              <a:r>
                <a:rPr lang="en-US" sz="2200" dirty="0" err="1">
                  <a:solidFill>
                    <a:srgbClr val="000000"/>
                  </a:solidFill>
                  <a:latin typeface="Open Sans Bold"/>
                </a:rPr>
                <a:t>iesofdias</a:t>
              </a:r>
              <a:endParaRPr lang="en-US" sz="2200" dirty="0">
                <a:solidFill>
                  <a:srgbClr val="000000"/>
                </a:solidFill>
                <a:latin typeface="Open Sans Bold"/>
              </a:endParaRPr>
            </a:p>
          </p:txBody>
        </p:sp>
        <p:sp>
          <p:nvSpPr>
            <p:cNvPr id="13" name="TextBox 10">
              <a:extLst>
                <a:ext uri="{FF2B5EF4-FFF2-40B4-BE49-F238E27FC236}">
                  <a16:creationId xmlns:a16="http://schemas.microsoft.com/office/drawing/2014/main" id="{5F94B425-C6F2-2FAD-1DAD-3E38778092AB}"/>
                </a:ext>
              </a:extLst>
            </p:cNvPr>
            <p:cNvSpPr txBox="1"/>
            <p:nvPr/>
          </p:nvSpPr>
          <p:spPr>
            <a:xfrm>
              <a:off x="6074193" y="3632884"/>
              <a:ext cx="1838918" cy="439992"/>
            </a:xfrm>
            <a:prstGeom prst="rect">
              <a:avLst/>
            </a:prstGeom>
          </p:spPr>
          <p:txBody>
            <a:bodyPr wrap="square" lIns="0" tIns="0" rIns="0" bIns="0" rtlCol="0" anchor="t">
              <a:spAutoFit/>
            </a:bodyPr>
            <a:lstStyle/>
            <a:p>
              <a:pPr algn="ctr">
                <a:lnSpc>
                  <a:spcPts val="3799"/>
                </a:lnSpc>
              </a:pPr>
              <a:r>
                <a:rPr lang="en-US" sz="2200" u="sng" dirty="0">
                  <a:solidFill>
                    <a:srgbClr val="000000"/>
                  </a:solidFill>
                  <a:latin typeface="Open Sans Bold"/>
                  <a:hlinkClick r:id="rId11" tooltip="https://www.youtube.com/@iesodias"/>
                </a:rPr>
                <a:t>@iesofdias</a:t>
              </a:r>
            </a:p>
          </p:txBody>
        </p:sp>
      </p:grpSp>
      <p:sp>
        <p:nvSpPr>
          <p:cNvPr id="14" name="TextBox 11">
            <a:extLst>
              <a:ext uri="{FF2B5EF4-FFF2-40B4-BE49-F238E27FC236}">
                <a16:creationId xmlns:a16="http://schemas.microsoft.com/office/drawing/2014/main" id="{2630B12D-0A6F-920E-6D60-3F7AE4A99322}"/>
              </a:ext>
            </a:extLst>
          </p:cNvPr>
          <p:cNvSpPr txBox="1"/>
          <p:nvPr/>
        </p:nvSpPr>
        <p:spPr>
          <a:xfrm>
            <a:off x="4549679" y="6391462"/>
            <a:ext cx="3536545" cy="466538"/>
          </a:xfrm>
          <a:prstGeom prst="rect">
            <a:avLst/>
          </a:prstGeom>
        </p:spPr>
        <p:txBody>
          <a:bodyPr wrap="square" lIns="0" tIns="0" rIns="0" bIns="0" rtlCol="0" anchor="t">
            <a:spAutoFit/>
          </a:bodyPr>
          <a:lstStyle/>
          <a:p>
            <a:pPr algn="ctr">
              <a:lnSpc>
                <a:spcPts val="3866"/>
              </a:lnSpc>
            </a:pPr>
            <a:r>
              <a:rPr lang="en-US" sz="2761" dirty="0" err="1">
                <a:solidFill>
                  <a:srgbClr val="000000"/>
                </a:solidFill>
                <a:latin typeface="Open Sans Bold"/>
              </a:rPr>
              <a:t>www.iesodias.com</a:t>
            </a:r>
            <a:endParaRPr lang="en-US" sz="2761" dirty="0">
              <a:solidFill>
                <a:srgbClr val="000000"/>
              </a:solidFill>
              <a:latin typeface="Open Sans Bold"/>
            </a:endParaRPr>
          </a:p>
        </p:txBody>
      </p:sp>
      <p:sp>
        <p:nvSpPr>
          <p:cNvPr id="15" name="Freeform 7">
            <a:extLst>
              <a:ext uri="{FF2B5EF4-FFF2-40B4-BE49-F238E27FC236}">
                <a16:creationId xmlns:a16="http://schemas.microsoft.com/office/drawing/2014/main" id="{F1ED1673-B47B-69BF-5C1F-9CD8E40D1EB4}"/>
              </a:ext>
            </a:extLst>
          </p:cNvPr>
          <p:cNvSpPr/>
          <p:nvPr/>
        </p:nvSpPr>
        <p:spPr>
          <a:xfrm>
            <a:off x="4920778" y="0"/>
            <a:ext cx="2314447" cy="634764"/>
          </a:xfrm>
          <a:custGeom>
            <a:avLst/>
            <a:gdLst/>
            <a:ahLst/>
            <a:cxnLst/>
            <a:rect l="l" t="t" r="r" b="b"/>
            <a:pathLst>
              <a:path w="3188725" h="874545">
                <a:moveTo>
                  <a:pt x="0" y="0"/>
                </a:moveTo>
                <a:lnTo>
                  <a:pt x="3188726" y="0"/>
                </a:lnTo>
                <a:lnTo>
                  <a:pt x="3188726" y="874545"/>
                </a:lnTo>
                <a:lnTo>
                  <a:pt x="0" y="874545"/>
                </a:lnTo>
                <a:lnTo>
                  <a:pt x="0" y="0"/>
                </a:lnTo>
                <a:close/>
              </a:path>
            </a:pathLst>
          </a:custGeom>
          <a:blipFill>
            <a:blip r:embed="rId12"/>
            <a:stretch>
              <a:fillRect/>
            </a:stretch>
          </a:blipFill>
        </p:spPr>
        <p:txBody>
          <a:bodyPr/>
          <a:lstStyle/>
          <a:p>
            <a:endParaRPr lang="en-BR"/>
          </a:p>
        </p:txBody>
      </p:sp>
    </p:spTree>
    <p:extLst>
      <p:ext uri="{BB962C8B-B14F-4D97-AF65-F5344CB8AC3E}">
        <p14:creationId xmlns:p14="http://schemas.microsoft.com/office/powerpoint/2010/main" val="283248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E9C3848-3469-9867-4E6D-F8FBABFD1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63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t>Terraform</a:t>
            </a:r>
          </a:p>
          <a:p>
            <a:pPr marL="0" indent="0" algn="ctr">
              <a:buNone/>
            </a:pPr>
            <a:r>
              <a:rPr lang="en-US" sz="4000" b="1" dirty="0"/>
              <a:t>Por que </a:t>
            </a:r>
            <a:r>
              <a:rPr lang="en-US" sz="4000" b="1" dirty="0" err="1"/>
              <a:t>IaC</a:t>
            </a:r>
            <a:r>
              <a:rPr lang="en-US" sz="4000" b="1" dirty="0"/>
              <a:t> é </a:t>
            </a:r>
            <a:r>
              <a:rPr lang="en-US" sz="4000" b="1" dirty="0" err="1"/>
              <a:t>necessária</a:t>
            </a:r>
            <a:r>
              <a:rPr lang="en-US" sz="4000" b="1" dirty="0"/>
              <a:t>?</a:t>
            </a:r>
          </a:p>
        </p:txBody>
      </p:sp>
      <p:pic>
        <p:nvPicPr>
          <p:cNvPr id="10" name="Imagem 9">
            <a:extLst>
              <a:ext uri="{FF2B5EF4-FFF2-40B4-BE49-F238E27FC236}">
                <a16:creationId xmlns:a16="http://schemas.microsoft.com/office/drawing/2014/main" id="{99DEC5C5-2181-90F9-C692-4DF49AA7341C}"/>
              </a:ext>
            </a:extLst>
          </p:cNvPr>
          <p:cNvPicPr>
            <a:picLocks noChangeAspect="1"/>
          </p:cNvPicPr>
          <p:nvPr/>
        </p:nvPicPr>
        <p:blipFill>
          <a:blip r:embed="rId4"/>
          <a:stretch>
            <a:fillRect/>
          </a:stretch>
        </p:blipFill>
        <p:spPr>
          <a:xfrm>
            <a:off x="10497347" y="6189415"/>
            <a:ext cx="1493649" cy="510584"/>
          </a:xfrm>
          <a:prstGeom prst="rect">
            <a:avLst/>
          </a:prstGeom>
        </p:spPr>
      </p:pic>
      <p:sp>
        <p:nvSpPr>
          <p:cNvPr id="2" name="CaixaDeTexto 1">
            <a:extLst>
              <a:ext uri="{FF2B5EF4-FFF2-40B4-BE49-F238E27FC236}">
                <a16:creationId xmlns:a16="http://schemas.microsoft.com/office/drawing/2014/main" id="{B03C9647-6739-7CB0-55DE-46BC2F7A1C14}"/>
              </a:ext>
            </a:extLst>
          </p:cNvPr>
          <p:cNvSpPr txBox="1"/>
          <p:nvPr/>
        </p:nvSpPr>
        <p:spPr>
          <a:xfrm>
            <a:off x="1813932" y="2206150"/>
            <a:ext cx="8564136" cy="2862322"/>
          </a:xfrm>
          <a:prstGeom prst="rect">
            <a:avLst/>
          </a:prstGeom>
          <a:noFill/>
        </p:spPr>
        <p:txBody>
          <a:bodyPr wrap="square" rtlCol="0">
            <a:spAutoFit/>
          </a:bodyPr>
          <a:lstStyle/>
          <a:p>
            <a:pPr algn="l"/>
            <a:r>
              <a:rPr lang="pt-BR" b="0" i="0" dirty="0">
                <a:effectLst/>
                <a:latin typeface="Segoe UI" panose="020B0502040204020203" pitchFamily="34" charset="0"/>
                <a:cs typeface="Segoe UI" panose="020B0502040204020203" pitchFamily="34" charset="0"/>
              </a:rPr>
              <a:t>A </a:t>
            </a:r>
            <a:r>
              <a:rPr lang="pt-BR" b="0" i="1" dirty="0">
                <a:effectLst/>
                <a:latin typeface="Segoe UI" panose="020B0502040204020203" pitchFamily="34" charset="0"/>
                <a:cs typeface="Segoe UI" panose="020B0502040204020203" pitchFamily="34" charset="0"/>
              </a:rPr>
              <a:t>cloud</a:t>
            </a:r>
            <a:r>
              <a:rPr lang="pt-BR" b="0" i="0" dirty="0">
                <a:effectLst/>
                <a:latin typeface="Segoe UI" panose="020B0502040204020203" pitchFamily="34" charset="0"/>
                <a:cs typeface="Segoe UI" panose="020B0502040204020203" pitchFamily="34" charset="0"/>
              </a:rPr>
              <a:t> e as ferramentas de automação diminuem significativamente a barreira para a realização de mudanças à infraestrutura. Todavia, e infelizmente, administrar essas mudanças de uma maneira que melhore a consistência e confiabilidade não vem pré-pronto com o software. Isso requer que as pessoas pensem em como elas vão utilizar essas ferramentas e colocar para funcionar sistemas, processos e hábitos para utilizá-las efetivamente.</a:t>
            </a:r>
          </a:p>
          <a:p>
            <a:pPr algn="l"/>
            <a:r>
              <a:rPr lang="pt-BR" b="0" i="0" dirty="0">
                <a:effectLst/>
                <a:latin typeface="Segoe UI" panose="020B0502040204020203" pitchFamily="34" charset="0"/>
                <a:cs typeface="Segoe UI" panose="020B0502040204020203" pitchFamily="34" charset="0"/>
              </a:rPr>
              <a:t>A automação de infraestrutura torna possível realizar ações repetitivamente em um grande número de nós. A </a:t>
            </a:r>
            <a:r>
              <a:rPr lang="pt-BR" b="0" i="0" dirty="0" err="1">
                <a:effectLst/>
                <a:latin typeface="Segoe UI" panose="020B0502040204020203" pitchFamily="34" charset="0"/>
                <a:cs typeface="Segoe UI" panose="020B0502040204020203" pitchFamily="34" charset="0"/>
              </a:rPr>
              <a:t>IaC</a:t>
            </a:r>
            <a:r>
              <a:rPr lang="pt-BR" b="0" i="0" dirty="0">
                <a:effectLst/>
                <a:latin typeface="Segoe UI" panose="020B0502040204020203" pitchFamily="34" charset="0"/>
                <a:cs typeface="Segoe UI" panose="020B0502040204020203" pitchFamily="34" charset="0"/>
              </a:rPr>
              <a:t> utiliza técnicas, práticas e ferramentas de desenvolvimento de software para garantir que essas ações sejam cuidadosamente testadas antes de serem aplicadas a sistemas críticos.</a:t>
            </a:r>
          </a:p>
        </p:txBody>
      </p:sp>
    </p:spTree>
    <p:extLst>
      <p:ext uri="{BB962C8B-B14F-4D97-AF65-F5344CB8AC3E}">
        <p14:creationId xmlns:p14="http://schemas.microsoft.com/office/powerpoint/2010/main" val="312001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Opções</a:t>
            </a:r>
            <a:r>
              <a:rPr lang="en-US" sz="4000" b="1" dirty="0">
                <a:latin typeface="Segoe UI" panose="020B0502040204020203" pitchFamily="34" charset="0"/>
                <a:cs typeface="Segoe UI" panose="020B0502040204020203" pitchFamily="34" charset="0"/>
              </a:rPr>
              <a:t> da </a:t>
            </a:r>
            <a:r>
              <a:rPr lang="en-US" sz="4000" b="1" dirty="0" err="1">
                <a:latin typeface="Segoe UI" panose="020B0502040204020203" pitchFamily="34" charset="0"/>
                <a:cs typeface="Segoe UI" panose="020B0502040204020203" pitchFamily="34" charset="0"/>
              </a:rPr>
              <a:t>IaC</a:t>
            </a:r>
            <a:endParaRPr lang="en-US" sz="4000" b="1" dirty="0">
              <a:latin typeface="Segoe UI" panose="020B0502040204020203" pitchFamily="34" charset="0"/>
              <a:cs typeface="Segoe UI" panose="020B0502040204020203" pitchFamily="34" charset="0"/>
            </a:endParaRPr>
          </a:p>
        </p:txBody>
      </p:sp>
      <p:pic>
        <p:nvPicPr>
          <p:cNvPr id="10" name="Imagem 9">
            <a:extLst>
              <a:ext uri="{FF2B5EF4-FFF2-40B4-BE49-F238E27FC236}">
                <a16:creationId xmlns:a16="http://schemas.microsoft.com/office/drawing/2014/main" id="{99DEC5C5-2181-90F9-C692-4DF49AA7341C}"/>
              </a:ext>
            </a:extLst>
          </p:cNvPr>
          <p:cNvPicPr>
            <a:picLocks noChangeAspect="1"/>
          </p:cNvPicPr>
          <p:nvPr/>
        </p:nvPicPr>
        <p:blipFill>
          <a:blip r:embed="rId4"/>
          <a:stretch>
            <a:fillRect/>
          </a:stretch>
        </p:blipFill>
        <p:spPr>
          <a:xfrm>
            <a:off x="10497347" y="6189415"/>
            <a:ext cx="1493649" cy="510584"/>
          </a:xfrm>
          <a:prstGeom prst="rect">
            <a:avLst/>
          </a:prstGeom>
        </p:spPr>
      </p:pic>
      <p:sp>
        <p:nvSpPr>
          <p:cNvPr id="2" name="CaixaDeTexto 1">
            <a:extLst>
              <a:ext uri="{FF2B5EF4-FFF2-40B4-BE49-F238E27FC236}">
                <a16:creationId xmlns:a16="http://schemas.microsoft.com/office/drawing/2014/main" id="{B03C9647-6739-7CB0-55DE-46BC2F7A1C14}"/>
              </a:ext>
            </a:extLst>
          </p:cNvPr>
          <p:cNvSpPr txBox="1"/>
          <p:nvPr/>
        </p:nvSpPr>
        <p:spPr>
          <a:xfrm>
            <a:off x="503663" y="1811149"/>
            <a:ext cx="11184674" cy="4247317"/>
          </a:xfrm>
          <a:prstGeom prst="rect">
            <a:avLst/>
          </a:prstGeom>
          <a:noFill/>
        </p:spPr>
        <p:txBody>
          <a:bodyPr wrap="square" rtlCol="0">
            <a:spAutoFit/>
          </a:bodyPr>
          <a:lstStyle/>
          <a:p>
            <a:pPr algn="l" fontAlgn="base"/>
            <a:r>
              <a:rPr lang="pt-BR" i="0" dirty="0">
                <a:effectLst/>
                <a:latin typeface="Segoe UI" panose="020B0502040204020203" pitchFamily="34" charset="0"/>
                <a:cs typeface="Segoe UI" panose="020B0502040204020203" pitchFamily="34" charset="0"/>
              </a:rPr>
              <a:t>Os provedores de nuvem geralmente fornecem a sua própria infraestrutura nativa como solução de código. Por exemplo:</a:t>
            </a:r>
          </a:p>
          <a:p>
            <a:pPr marL="285750" indent="-285750" algn="l" fontAlgn="base">
              <a:buFont typeface="Arial" panose="020B0604020202020204" pitchFamily="34" charset="0"/>
              <a:buChar char="•"/>
            </a:pPr>
            <a:endParaRPr lang="pt-BR" i="0" dirty="0">
              <a:effectLst/>
              <a:latin typeface="Segoe UI" panose="020B0502040204020203" pitchFamily="34" charset="0"/>
              <a:cs typeface="Segoe UI" panose="020B0502040204020203" pitchFamily="34" charset="0"/>
            </a:endParaRPr>
          </a:p>
          <a:p>
            <a:pPr marL="285750" indent="-285750" algn="l" fontAlgn="base">
              <a:buFont typeface="Arial" panose="020B0604020202020204" pitchFamily="34" charset="0"/>
              <a:buChar char="•"/>
            </a:pPr>
            <a:r>
              <a:rPr lang="pt-BR" i="0" dirty="0" err="1">
                <a:effectLst/>
                <a:latin typeface="Segoe UI" panose="020B0502040204020203" pitchFamily="34" charset="0"/>
                <a:cs typeface="Segoe UI" panose="020B0502040204020203" pitchFamily="34" charset="0"/>
              </a:rPr>
              <a:t>Amazon</a:t>
            </a:r>
            <a:r>
              <a:rPr lang="pt-BR" i="0" dirty="0">
                <a:effectLst/>
                <a:latin typeface="Segoe UI" panose="020B0502040204020203" pitchFamily="34" charset="0"/>
                <a:cs typeface="Segoe UI" panose="020B0502040204020203" pitchFamily="34" charset="0"/>
              </a:rPr>
              <a:t> Web Services tem </a:t>
            </a:r>
            <a:r>
              <a:rPr lang="pt-BR" i="0" dirty="0" err="1">
                <a:effectLst/>
                <a:latin typeface="Segoe UI" panose="020B0502040204020203" pitchFamily="34" charset="0"/>
                <a:cs typeface="Segoe UI" panose="020B0502040204020203" pitchFamily="34" charset="0"/>
              </a:rPr>
              <a:t>CloudFormation</a:t>
            </a:r>
            <a:r>
              <a:rPr lang="pt-BR" i="0" dirty="0">
                <a:effectLst/>
                <a:latin typeface="Segoe UI" panose="020B0502040204020203" pitchFamily="34" charset="0"/>
                <a:cs typeface="Segoe UI" panose="020B0502040204020203" pitchFamily="34" charset="0"/>
              </a:rPr>
              <a:t>,</a:t>
            </a:r>
          </a:p>
          <a:p>
            <a:pPr marL="285750" indent="-285750" algn="l" fontAlgn="base">
              <a:buFont typeface="Arial" panose="020B0604020202020204" pitchFamily="34" charset="0"/>
              <a:buChar char="•"/>
            </a:pPr>
            <a:endParaRPr lang="pt-BR" i="0" dirty="0">
              <a:effectLst/>
              <a:latin typeface="Segoe UI" panose="020B0502040204020203" pitchFamily="34" charset="0"/>
              <a:cs typeface="Segoe UI" panose="020B0502040204020203" pitchFamily="34" charset="0"/>
            </a:endParaRPr>
          </a:p>
          <a:p>
            <a:pPr marL="285750" indent="-285750" algn="l" fontAlgn="base">
              <a:buFont typeface="Arial" panose="020B0604020202020204" pitchFamily="34" charset="0"/>
              <a:buChar char="•"/>
            </a:pPr>
            <a:r>
              <a:rPr lang="pt-BR" i="0" dirty="0">
                <a:effectLst/>
                <a:latin typeface="Segoe UI" panose="020B0502040204020203" pitchFamily="34" charset="0"/>
                <a:cs typeface="Segoe UI" panose="020B0502040204020203" pitchFamily="34" charset="0"/>
              </a:rPr>
              <a:t>O Microsoft Azure tem modelos do Azure </a:t>
            </a:r>
            <a:r>
              <a:rPr lang="pt-BR" i="0" dirty="0" err="1">
                <a:effectLst/>
                <a:latin typeface="Segoe UI" panose="020B0502040204020203" pitchFamily="34" charset="0"/>
                <a:cs typeface="Segoe UI" panose="020B0502040204020203" pitchFamily="34" charset="0"/>
              </a:rPr>
              <a:t>Resource</a:t>
            </a:r>
            <a:r>
              <a:rPr lang="pt-BR" i="0" dirty="0">
                <a:effectLst/>
                <a:latin typeface="Segoe UI" panose="020B0502040204020203" pitchFamily="34" charset="0"/>
                <a:cs typeface="Segoe UI" panose="020B0502040204020203" pitchFamily="34" charset="0"/>
              </a:rPr>
              <a:t> Manager e</a:t>
            </a:r>
          </a:p>
          <a:p>
            <a:pPr marL="285750" indent="-285750" algn="l" fontAlgn="base">
              <a:buFont typeface="Arial" panose="020B0604020202020204" pitchFamily="34" charset="0"/>
              <a:buChar char="•"/>
            </a:pPr>
            <a:endParaRPr lang="pt-BR" i="0" dirty="0">
              <a:effectLst/>
              <a:latin typeface="Segoe UI" panose="020B0502040204020203" pitchFamily="34" charset="0"/>
              <a:cs typeface="Segoe UI" panose="020B0502040204020203" pitchFamily="34" charset="0"/>
            </a:endParaRPr>
          </a:p>
          <a:p>
            <a:pPr marL="285750" indent="-285750" algn="l" fontAlgn="base">
              <a:buFont typeface="Arial" panose="020B0604020202020204" pitchFamily="34" charset="0"/>
              <a:buChar char="•"/>
            </a:pPr>
            <a:r>
              <a:rPr lang="pt-BR" i="0" dirty="0">
                <a:effectLst/>
                <a:latin typeface="Segoe UI" panose="020B0502040204020203" pitchFamily="34" charset="0"/>
                <a:cs typeface="Segoe UI" panose="020B0502040204020203" pitchFamily="34" charset="0"/>
              </a:rPr>
              <a:t>O Google Cloud Platform possui gerenciador de implantação.</a:t>
            </a:r>
          </a:p>
          <a:p>
            <a:pPr algn="l" fontAlgn="base"/>
            <a:endParaRPr lang="pt-BR" i="0" dirty="0">
              <a:effectLst/>
              <a:latin typeface="Segoe UI" panose="020B0502040204020203" pitchFamily="34" charset="0"/>
              <a:cs typeface="Segoe UI" panose="020B0502040204020203" pitchFamily="34" charset="0"/>
            </a:endParaRPr>
          </a:p>
          <a:p>
            <a:pPr algn="l" fontAlgn="base"/>
            <a:r>
              <a:rPr lang="pt-BR" i="0" dirty="0">
                <a:effectLst/>
                <a:latin typeface="Segoe UI" panose="020B0502040204020203" pitchFamily="34" charset="0"/>
                <a:cs typeface="Segoe UI" panose="020B0502040204020203" pitchFamily="34" charset="0"/>
              </a:rPr>
              <a:t>Cada um vem com a sua própria maneira única de descrever a infraestrutura em código. Isso também vale para nuvens privadas como </a:t>
            </a:r>
            <a:r>
              <a:rPr lang="pt-BR" i="0" dirty="0" err="1">
                <a:effectLst/>
                <a:latin typeface="Segoe UI" panose="020B0502040204020203" pitchFamily="34" charset="0"/>
                <a:cs typeface="Segoe UI" panose="020B0502040204020203" pitchFamily="34" charset="0"/>
              </a:rPr>
              <a:t>OpenStack</a:t>
            </a:r>
            <a:r>
              <a:rPr lang="pt-BR" i="0" dirty="0">
                <a:effectLst/>
                <a:latin typeface="Segoe UI" panose="020B0502040204020203" pitchFamily="34" charset="0"/>
                <a:cs typeface="Segoe UI" panose="020B0502040204020203" pitchFamily="34" charset="0"/>
              </a:rPr>
              <a:t>, que tem Heat para descrever a infraestrutura no código. Com a tendência do setor de se mover para a adoção de várias nuvens, incluindo nuvens híbridas, é mais eficiente ter uma ferramenta e um fluxo de trabalho comum para gerenciar a infraestrutura, independentemente de onde ela esteja hospedada. Mesmo se você estiver usando apenas uma nuvem agora, pode valer a pena se preparar para o futuro, caso você aproveite várias nuvens mais tarde.</a:t>
            </a:r>
          </a:p>
        </p:txBody>
      </p:sp>
    </p:spTree>
    <p:extLst>
      <p:ext uri="{BB962C8B-B14F-4D97-AF65-F5344CB8AC3E}">
        <p14:creationId xmlns:p14="http://schemas.microsoft.com/office/powerpoint/2010/main" val="162688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O que é o Terraform?</a:t>
            </a:r>
          </a:p>
        </p:txBody>
      </p:sp>
      <p:sp>
        <p:nvSpPr>
          <p:cNvPr id="5" name="CaixaDeTexto 4">
            <a:extLst>
              <a:ext uri="{FF2B5EF4-FFF2-40B4-BE49-F238E27FC236}">
                <a16:creationId xmlns:a16="http://schemas.microsoft.com/office/drawing/2014/main" id="{E6B3BB27-05F8-9DAD-1FE3-684E72715C04}"/>
              </a:ext>
            </a:extLst>
          </p:cNvPr>
          <p:cNvSpPr txBox="1"/>
          <p:nvPr/>
        </p:nvSpPr>
        <p:spPr>
          <a:xfrm>
            <a:off x="1788245" y="2533109"/>
            <a:ext cx="8564136" cy="1754326"/>
          </a:xfrm>
          <a:prstGeom prst="rect">
            <a:avLst/>
          </a:prstGeom>
          <a:noFill/>
        </p:spPr>
        <p:txBody>
          <a:bodyPr wrap="square" rtlCol="0">
            <a:spAutoFit/>
          </a:bodyPr>
          <a:lstStyle/>
          <a:p>
            <a:r>
              <a:rPr lang="en-US" b="1" dirty="0" err="1">
                <a:latin typeface="Segoe UI" panose="020B0502040204020203" pitchFamily="34" charset="0"/>
                <a:cs typeface="Segoe UI" panose="020B0502040204020203" pitchFamily="34" charset="0"/>
              </a:rPr>
              <a:t>Automatizar</a:t>
            </a:r>
            <a:r>
              <a:rPr lang="en-US" b="1" dirty="0">
                <a:latin typeface="Segoe UI" panose="020B0502040204020203" pitchFamily="34" charset="0"/>
                <a:cs typeface="Segoe UI" panose="020B0502040204020203" pitchFamily="34" charset="0"/>
              </a:rPr>
              <a:t> e </a:t>
            </a:r>
            <a:r>
              <a:rPr lang="en-US" b="1" dirty="0" err="1">
                <a:latin typeface="Segoe UI" panose="020B0502040204020203" pitchFamily="34" charset="0"/>
                <a:cs typeface="Segoe UI" panose="020B0502040204020203" pitchFamily="34" charset="0"/>
              </a:rPr>
              <a:t>gerenciar</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sua</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infraestrutura</a:t>
            </a:r>
            <a:endParaRPr lang="en-US" b="1" dirty="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r>
              <a:rPr lang="pt-BR" b="0" i="0" dirty="0">
                <a:solidFill>
                  <a:srgbClr val="171717"/>
                </a:solidFill>
                <a:effectLst/>
                <a:latin typeface="Segoe UI" panose="020B0502040204020203" pitchFamily="34" charset="0"/>
                <a:cs typeface="Segoe UI" panose="020B0502040204020203" pitchFamily="34" charset="0"/>
              </a:rPr>
              <a:t>O </a:t>
            </a:r>
            <a:r>
              <a:rPr lang="pt-BR" b="0" i="0" dirty="0" err="1">
                <a:solidFill>
                  <a:srgbClr val="171717"/>
                </a:solidFill>
                <a:effectLst/>
                <a:latin typeface="Segoe UI" panose="020B0502040204020203" pitchFamily="34" charset="0"/>
                <a:cs typeface="Segoe UI" panose="020B0502040204020203" pitchFamily="34" charset="0"/>
              </a:rPr>
              <a:t>Terraform</a:t>
            </a:r>
            <a:r>
              <a:rPr lang="pt-BR" b="0" i="0" dirty="0">
                <a:solidFill>
                  <a:srgbClr val="171717"/>
                </a:solidFill>
                <a:effectLst/>
                <a:latin typeface="Segoe UI" panose="020B0502040204020203" pitchFamily="34" charset="0"/>
                <a:cs typeface="Segoe UI" panose="020B0502040204020203" pitchFamily="34" charset="0"/>
              </a:rPr>
              <a:t> é uma ferramenta de software de infraestrutura como código aberto usada para provisionar infraestrutura em plataformas de nuvem como AWS, Azure, </a:t>
            </a:r>
            <a:r>
              <a:rPr lang="pt-BR" b="0" i="0" dirty="0" err="1">
                <a:solidFill>
                  <a:srgbClr val="171717"/>
                </a:solidFill>
                <a:effectLst/>
                <a:latin typeface="Segoe UI" panose="020B0502040204020203" pitchFamily="34" charset="0"/>
                <a:cs typeface="Segoe UI" panose="020B0502040204020203" pitchFamily="34" charset="0"/>
              </a:rPr>
              <a:t>DigitalOcean</a:t>
            </a:r>
            <a:r>
              <a:rPr lang="pt-BR" b="0" i="0" dirty="0">
                <a:solidFill>
                  <a:srgbClr val="171717"/>
                </a:solidFill>
                <a:effectLst/>
                <a:latin typeface="Segoe UI" panose="020B0502040204020203" pitchFamily="34" charset="0"/>
                <a:cs typeface="Segoe UI" panose="020B0502040204020203" pitchFamily="34" charset="0"/>
              </a:rPr>
              <a:t>, etc. Se você está considerando uma carreira em nuvem ou </a:t>
            </a:r>
            <a:r>
              <a:rPr lang="pt-BR" b="0" i="0" dirty="0" err="1">
                <a:solidFill>
                  <a:srgbClr val="171717"/>
                </a:solidFill>
                <a:effectLst/>
                <a:latin typeface="Segoe UI" panose="020B0502040204020203" pitchFamily="34" charset="0"/>
                <a:cs typeface="Segoe UI" panose="020B0502040204020203" pitchFamily="34" charset="0"/>
              </a:rPr>
              <a:t>DevOps</a:t>
            </a:r>
            <a:r>
              <a:rPr lang="pt-BR" b="0" i="0" dirty="0">
                <a:solidFill>
                  <a:srgbClr val="171717"/>
                </a:solidFill>
                <a:effectLst/>
                <a:latin typeface="Segoe UI" panose="020B0502040204020203" pitchFamily="34" charset="0"/>
                <a:cs typeface="Segoe UI" panose="020B0502040204020203" pitchFamily="34" charset="0"/>
              </a:rPr>
              <a:t>, o </a:t>
            </a:r>
            <a:r>
              <a:rPr lang="pt-BR" b="0" i="0" dirty="0" err="1">
                <a:solidFill>
                  <a:srgbClr val="171717"/>
                </a:solidFill>
                <a:effectLst/>
                <a:latin typeface="Segoe UI" panose="020B0502040204020203" pitchFamily="34" charset="0"/>
                <a:cs typeface="Segoe UI" panose="020B0502040204020203" pitchFamily="34" charset="0"/>
              </a:rPr>
              <a:t>Terraform</a:t>
            </a:r>
            <a:r>
              <a:rPr lang="pt-BR" b="0" i="0" dirty="0">
                <a:solidFill>
                  <a:srgbClr val="171717"/>
                </a:solidFill>
                <a:effectLst/>
                <a:latin typeface="Segoe UI" panose="020B0502040204020203" pitchFamily="34" charset="0"/>
                <a:cs typeface="Segoe UI" panose="020B0502040204020203" pitchFamily="34" charset="0"/>
              </a:rPr>
              <a:t> é a ferramenta que você deve começar a aprender.</a:t>
            </a:r>
            <a:endParaRPr lang="pt-BR" dirty="0">
              <a:latin typeface="Segoe UI" panose="020B0502040204020203" pitchFamily="34" charset="0"/>
              <a:cs typeface="Segoe UI" panose="020B0502040204020203" pitchFamily="34" charset="0"/>
            </a:endParaRPr>
          </a:p>
        </p:txBody>
      </p:sp>
      <p:pic>
        <p:nvPicPr>
          <p:cNvPr id="2050" name="Picture 2" descr="Conheça o Microsoft Azure - Leef">
            <a:extLst>
              <a:ext uri="{FF2B5EF4-FFF2-40B4-BE49-F238E27FC236}">
                <a16:creationId xmlns:a16="http://schemas.microsoft.com/office/drawing/2014/main" id="{C2C1AC58-78CE-EBF0-D1E3-A7B3F2FD50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1904" y="4689102"/>
            <a:ext cx="1976818" cy="1316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rviços de computação em nuvem - Amazon Web Services (AWS)">
            <a:extLst>
              <a:ext uri="{FF2B5EF4-FFF2-40B4-BE49-F238E27FC236}">
                <a16:creationId xmlns:a16="http://schemas.microsoft.com/office/drawing/2014/main" id="{A5CE1D74-1B31-5063-FA07-4186D4CB87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0434" y="4287435"/>
            <a:ext cx="3622819" cy="19019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 que é Google Cloud Platform? Como funciona + 7 vantagens">
            <a:extLst>
              <a:ext uri="{FF2B5EF4-FFF2-40B4-BE49-F238E27FC236}">
                <a16:creationId xmlns:a16="http://schemas.microsoft.com/office/drawing/2014/main" id="{DED34161-2DFA-1CC2-E8C3-FCED57E944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9058" y="4499761"/>
            <a:ext cx="2217682"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99DEC5C5-2181-90F9-C692-4DF49AA7341C}"/>
              </a:ext>
            </a:extLst>
          </p:cNvPr>
          <p:cNvPicPr>
            <a:picLocks noChangeAspect="1"/>
          </p:cNvPicPr>
          <p:nvPr/>
        </p:nvPicPr>
        <p:blipFill>
          <a:blip r:embed="rId7"/>
          <a:stretch>
            <a:fillRect/>
          </a:stretch>
        </p:blipFill>
        <p:spPr>
          <a:xfrm>
            <a:off x="10497347" y="6189415"/>
            <a:ext cx="1493649" cy="510584"/>
          </a:xfrm>
          <a:prstGeom prst="rect">
            <a:avLst/>
          </a:prstGeom>
        </p:spPr>
      </p:pic>
    </p:spTree>
    <p:extLst>
      <p:ext uri="{BB962C8B-B14F-4D97-AF65-F5344CB8AC3E}">
        <p14:creationId xmlns:p14="http://schemas.microsoft.com/office/powerpoint/2010/main" val="315381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err="1">
                <a:latin typeface="Segoe UI" panose="020B0502040204020203" pitchFamily="34" charset="0"/>
                <a:cs typeface="Segoe UI" panose="020B0502040204020203" pitchFamily="34" charset="0"/>
              </a:rPr>
              <a:t>Vantagens</a:t>
            </a:r>
            <a:endParaRPr lang="en-US" sz="4000" b="1" dirty="0">
              <a:latin typeface="Segoe UI" panose="020B0502040204020203" pitchFamily="34" charset="0"/>
              <a:cs typeface="Segoe UI" panose="020B0502040204020203" pitchFamily="34" charset="0"/>
            </a:endParaRPr>
          </a:p>
        </p:txBody>
      </p:sp>
      <p:sp>
        <p:nvSpPr>
          <p:cNvPr id="5" name="CaixaDeTexto 4">
            <a:extLst>
              <a:ext uri="{FF2B5EF4-FFF2-40B4-BE49-F238E27FC236}">
                <a16:creationId xmlns:a16="http://schemas.microsoft.com/office/drawing/2014/main" id="{E6B3BB27-05F8-9DAD-1FE3-684E72715C04}"/>
              </a:ext>
            </a:extLst>
          </p:cNvPr>
          <p:cNvSpPr txBox="1"/>
          <p:nvPr/>
        </p:nvSpPr>
        <p:spPr>
          <a:xfrm>
            <a:off x="1788244" y="2533109"/>
            <a:ext cx="8582389" cy="2308324"/>
          </a:xfrm>
          <a:prstGeom prst="rect">
            <a:avLst/>
          </a:prstGeom>
          <a:noFill/>
        </p:spPr>
        <p:txBody>
          <a:bodyPr wrap="square" rtlCol="0">
            <a:spAutoFit/>
          </a:bodyPr>
          <a:lstStyle/>
          <a:p>
            <a:pPr algn="l"/>
            <a:r>
              <a:rPr lang="pt-BR" b="0" i="0" dirty="0">
                <a:effectLst/>
                <a:latin typeface="Segoe UI" panose="020B0502040204020203" pitchFamily="34" charset="0"/>
              </a:rPr>
              <a:t>A automação da infraestrutura inclui os seguintes benefícios:</a:t>
            </a:r>
          </a:p>
          <a:p>
            <a:pPr algn="l"/>
            <a:endParaRPr lang="pt-BR" b="0" i="0" dirty="0">
              <a:effectLst/>
              <a:latin typeface="Segoe UI" panose="020B0502040204020203" pitchFamily="34" charset="0"/>
            </a:endParaRPr>
          </a:p>
          <a:p>
            <a:pPr algn="l">
              <a:buFont typeface="Arial" panose="020B0604020202020204" pitchFamily="34" charset="0"/>
              <a:buChar char="•"/>
            </a:pPr>
            <a:r>
              <a:rPr lang="pt-BR" b="0" i="0" dirty="0">
                <a:effectLst/>
                <a:latin typeface="Segoe UI" panose="020B0502040204020203" pitchFamily="34" charset="0"/>
              </a:rPr>
              <a:t> Reduz a possibilidade de erros humanos durante a implantação e gerenciamento da infraestrutura.</a:t>
            </a:r>
          </a:p>
          <a:p>
            <a:pPr algn="l">
              <a:buFont typeface="Arial" panose="020B0604020202020204" pitchFamily="34" charset="0"/>
              <a:buChar char="•"/>
            </a:pPr>
            <a:r>
              <a:rPr lang="pt-BR" b="0" i="0" dirty="0">
                <a:effectLst/>
                <a:latin typeface="Segoe UI" panose="020B0502040204020203" pitchFamily="34" charset="0"/>
              </a:rPr>
              <a:t> Implanta o mesmo modelo várias vezes para criar ambientes de desenvolvimento, teste e produção idênticos.</a:t>
            </a:r>
          </a:p>
          <a:p>
            <a:pPr algn="l">
              <a:buFont typeface="Arial" panose="020B0604020202020204" pitchFamily="34" charset="0"/>
              <a:buChar char="•"/>
            </a:pPr>
            <a:r>
              <a:rPr lang="pt-BR" b="0" i="0" dirty="0">
                <a:effectLst/>
                <a:latin typeface="Segoe UI" panose="020B0502040204020203" pitchFamily="34" charset="0"/>
              </a:rPr>
              <a:t> Reduz o custo de ambientes de desenvolvimento e teste ao criá-los sob demanda.</a:t>
            </a:r>
          </a:p>
          <a:p>
            <a:endParaRPr lang="en-US" b="1" dirty="0"/>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spTree>
    <p:extLst>
      <p:ext uri="{BB962C8B-B14F-4D97-AF65-F5344CB8AC3E}">
        <p14:creationId xmlns:p14="http://schemas.microsoft.com/office/powerpoint/2010/main" val="3212188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Terraform vs Ansible</a:t>
            </a:r>
          </a:p>
        </p:txBody>
      </p:sp>
      <p:sp>
        <p:nvSpPr>
          <p:cNvPr id="5" name="CaixaDeTexto 4">
            <a:extLst>
              <a:ext uri="{FF2B5EF4-FFF2-40B4-BE49-F238E27FC236}">
                <a16:creationId xmlns:a16="http://schemas.microsoft.com/office/drawing/2014/main" id="{E6B3BB27-05F8-9DAD-1FE3-684E72715C04}"/>
              </a:ext>
            </a:extLst>
          </p:cNvPr>
          <p:cNvSpPr txBox="1"/>
          <p:nvPr/>
        </p:nvSpPr>
        <p:spPr>
          <a:xfrm>
            <a:off x="1652446" y="1926068"/>
            <a:ext cx="8582389" cy="4247317"/>
          </a:xfrm>
          <a:prstGeom prst="rect">
            <a:avLst/>
          </a:prstGeom>
          <a:noFill/>
        </p:spPr>
        <p:txBody>
          <a:bodyPr wrap="square" rtlCol="0">
            <a:spAutoFit/>
          </a:bodyPr>
          <a:lstStyle/>
          <a:p>
            <a:pPr algn="l" fontAlgn="base"/>
            <a:r>
              <a:rPr lang="pt-BR" b="0" i="0" dirty="0">
                <a:effectLst/>
                <a:latin typeface="IBM Plex Sans" panose="020B0503050203000203" pitchFamily="34" charset="0"/>
              </a:rPr>
              <a:t>O </a:t>
            </a:r>
            <a:r>
              <a:rPr lang="pt-BR" b="0" i="0" dirty="0" err="1">
                <a:effectLst/>
                <a:latin typeface="IBM Plex Sans" panose="020B0503050203000203" pitchFamily="34" charset="0"/>
              </a:rPr>
              <a:t>Terraform</a:t>
            </a:r>
            <a:r>
              <a:rPr lang="pt-BR" b="0" i="0" dirty="0">
                <a:effectLst/>
                <a:latin typeface="IBM Plex Sans" panose="020B0503050203000203" pitchFamily="34" charset="0"/>
              </a:rPr>
              <a:t> e o </a:t>
            </a:r>
            <a:r>
              <a:rPr lang="pt-BR" b="0" i="0" dirty="0" err="1">
                <a:effectLst/>
                <a:latin typeface="IBM Plex Sans" panose="020B0503050203000203" pitchFamily="34" charset="0"/>
              </a:rPr>
              <a:t>Ansible</a:t>
            </a:r>
            <a:r>
              <a:rPr lang="pt-BR" b="0" i="0" dirty="0">
                <a:effectLst/>
                <a:latin typeface="IBM Plex Sans" panose="020B0503050203000203" pitchFamily="34" charset="0"/>
              </a:rPr>
              <a:t> são ambos ferramentas de infraestrutura como código, mas há algumas diferenças significativas entre os dois:</a:t>
            </a:r>
          </a:p>
          <a:p>
            <a:pPr algn="l" fontAlgn="base"/>
            <a:endParaRPr lang="pt-BR" b="0" i="0" dirty="0">
              <a:effectLst/>
              <a:latin typeface="IBM Plex Sans" panose="020B0503050203000203" pitchFamily="34" charset="0"/>
            </a:endParaRPr>
          </a:p>
          <a:p>
            <a:pPr marL="342900" indent="-342900" algn="l" fontAlgn="base">
              <a:buFont typeface="Arial" panose="020B0604020202020204" pitchFamily="34" charset="0"/>
              <a:buChar char="•"/>
            </a:pPr>
            <a:r>
              <a:rPr lang="pt-BR" b="0" i="0" dirty="0">
                <a:effectLst/>
                <a:latin typeface="IBM Plex Sans" panose="020B0503050203000203" pitchFamily="34" charset="0"/>
              </a:rPr>
              <a:t>Enquanto o </a:t>
            </a:r>
            <a:r>
              <a:rPr lang="pt-BR" b="0" i="0" dirty="0" err="1">
                <a:effectLst/>
                <a:latin typeface="IBM Plex Sans" panose="020B0503050203000203" pitchFamily="34" charset="0"/>
              </a:rPr>
              <a:t>Terraform</a:t>
            </a:r>
            <a:r>
              <a:rPr lang="pt-BR" b="0" i="0" dirty="0">
                <a:effectLst/>
                <a:latin typeface="IBM Plex Sans" panose="020B0503050203000203" pitchFamily="34" charset="0"/>
              </a:rPr>
              <a:t> é puramente uma ferramenta declarativa, o </a:t>
            </a:r>
            <a:r>
              <a:rPr lang="pt-BR" b="0" i="0" dirty="0" err="1">
                <a:effectLst/>
                <a:latin typeface="IBM Plex Sans" panose="020B0503050203000203" pitchFamily="34" charset="0"/>
              </a:rPr>
              <a:t>Ansible</a:t>
            </a:r>
            <a:r>
              <a:rPr lang="pt-BR" b="0" i="0" dirty="0">
                <a:effectLst/>
                <a:latin typeface="IBM Plex Sans" panose="020B0503050203000203" pitchFamily="34" charset="0"/>
              </a:rPr>
              <a:t> combina tanto uma configuração declarativa quanto </a:t>
            </a:r>
            <a:r>
              <a:rPr lang="pt-BR" b="0" i="1" dirty="0">
                <a:effectLst/>
                <a:latin typeface="IBM Plex Sans" panose="020B0503050203000203" pitchFamily="34" charset="0"/>
              </a:rPr>
              <a:t>procedural</a:t>
            </a:r>
            <a:r>
              <a:rPr lang="pt-BR" b="0" i="0" dirty="0">
                <a:effectLst/>
                <a:latin typeface="IBM Plex Sans" panose="020B0503050203000203" pitchFamily="34" charset="0"/>
              </a:rPr>
              <a:t>. Na configuração procedural, você especifica as etapas ou a maneira precisa na qual deseja fornecer a infraestrutura até o estado desejado. A configuração procedural envolve mais trabalho, porém proporciona mais controle.</a:t>
            </a:r>
          </a:p>
          <a:p>
            <a:pPr marL="342900" indent="-342900" algn="l" fontAlgn="base">
              <a:buFont typeface="Arial" panose="020B0604020202020204" pitchFamily="34" charset="0"/>
              <a:buChar char="•"/>
            </a:pPr>
            <a:endParaRPr lang="pt-BR" b="0" i="0" dirty="0">
              <a:effectLst/>
              <a:latin typeface="IBM Plex Sans" panose="020B0503050203000203" pitchFamily="34" charset="0"/>
            </a:endParaRPr>
          </a:p>
          <a:p>
            <a:pPr marL="342900" indent="-342900" algn="l" fontAlgn="base">
              <a:buFont typeface="Arial" panose="020B0604020202020204" pitchFamily="34" charset="0"/>
              <a:buChar char="•"/>
            </a:pPr>
            <a:r>
              <a:rPr lang="pt-BR" b="0" i="0" dirty="0">
                <a:effectLst/>
                <a:latin typeface="IBM Plex Sans" panose="020B0503050203000203" pitchFamily="34" charset="0"/>
              </a:rPr>
              <a:t>O </a:t>
            </a:r>
            <a:r>
              <a:rPr lang="pt-BR" b="0" i="0" dirty="0" err="1">
                <a:effectLst/>
                <a:latin typeface="IBM Plex Sans" panose="020B0503050203000203" pitchFamily="34" charset="0"/>
              </a:rPr>
              <a:t>Terraform</a:t>
            </a:r>
            <a:r>
              <a:rPr lang="pt-BR" b="0" i="0" dirty="0">
                <a:effectLst/>
                <a:latin typeface="IBM Plex Sans" panose="020B0503050203000203" pitchFamily="34" charset="0"/>
              </a:rPr>
              <a:t> é software livre. O </a:t>
            </a:r>
            <a:r>
              <a:rPr lang="pt-BR" b="0" i="0" dirty="0" err="1">
                <a:effectLst/>
                <a:latin typeface="IBM Plex Sans" panose="020B0503050203000203" pitchFamily="34" charset="0"/>
              </a:rPr>
              <a:t>Ansible</a:t>
            </a:r>
            <a:r>
              <a:rPr lang="pt-BR" b="0" i="0" dirty="0">
                <a:effectLst/>
                <a:latin typeface="IBM Plex Sans" panose="020B0503050203000203" pitchFamily="34" charset="0"/>
              </a:rPr>
              <a:t> é desenvolvido e comercializado pela </a:t>
            </a:r>
            <a:r>
              <a:rPr lang="pt-BR" b="0" i="0" dirty="0" err="1">
                <a:effectLst/>
                <a:latin typeface="IBM Plex Sans" panose="020B0503050203000203" pitchFamily="34" charset="0"/>
              </a:rPr>
              <a:t>Red</a:t>
            </a:r>
            <a:r>
              <a:rPr lang="pt-BR" b="0" i="0" dirty="0">
                <a:effectLst/>
                <a:latin typeface="IBM Plex Sans" panose="020B0503050203000203" pitchFamily="34" charset="0"/>
              </a:rPr>
              <a:t> </a:t>
            </a:r>
            <a:r>
              <a:rPr lang="pt-BR" b="0" i="0" dirty="0" err="1">
                <a:effectLst/>
                <a:latin typeface="IBM Plex Sans" panose="020B0503050203000203" pitchFamily="34" charset="0"/>
              </a:rPr>
              <a:t>Hat</a:t>
            </a:r>
            <a:r>
              <a:rPr lang="pt-BR" b="0" i="0" dirty="0">
                <a:effectLst/>
                <a:latin typeface="IBM Plex Sans" panose="020B0503050203000203" pitchFamily="34" charset="0"/>
              </a:rPr>
              <a:t>.</a:t>
            </a:r>
          </a:p>
          <a:p>
            <a:pPr marL="342900" indent="-342900" algn="l" fontAlgn="base">
              <a:buFont typeface="Arial" panose="020B0604020202020204" pitchFamily="34" charset="0"/>
              <a:buChar char="•"/>
            </a:pPr>
            <a:endParaRPr lang="pt-BR" dirty="0">
              <a:latin typeface="IBM Plex Sans" panose="020B0503050203000203" pitchFamily="34" charset="0"/>
            </a:endParaRPr>
          </a:p>
          <a:p>
            <a:pPr marL="342900" indent="-342900" algn="l" fontAlgn="base">
              <a:buFont typeface="Arial" panose="020B0604020202020204" pitchFamily="34" charset="0"/>
              <a:buChar char="•"/>
            </a:pPr>
            <a:r>
              <a:rPr lang="pt-BR" b="0" i="0" dirty="0" err="1">
                <a:effectLst/>
                <a:latin typeface="IBM Plex Sans" panose="020B0503050203000203" pitchFamily="34" charset="0"/>
              </a:rPr>
              <a:t>Terraform</a:t>
            </a:r>
            <a:r>
              <a:rPr lang="pt-BR" b="0" i="0" dirty="0">
                <a:effectLst/>
                <a:latin typeface="IBM Plex Sans" panose="020B0503050203000203" pitchFamily="34" charset="0"/>
              </a:rPr>
              <a:t> – Provisionamento de Infraestrutura</a:t>
            </a:r>
          </a:p>
          <a:p>
            <a:pPr marL="342900" indent="-342900" algn="l" fontAlgn="base">
              <a:buFont typeface="Arial" panose="020B0604020202020204" pitchFamily="34" charset="0"/>
              <a:buChar char="•"/>
            </a:pPr>
            <a:r>
              <a:rPr lang="pt-BR" dirty="0" err="1">
                <a:latin typeface="IBM Plex Sans" panose="020B0503050203000203" pitchFamily="34" charset="0"/>
              </a:rPr>
              <a:t>Ansible</a:t>
            </a:r>
            <a:r>
              <a:rPr lang="pt-BR" dirty="0">
                <a:latin typeface="IBM Plex Sans" panose="020B0503050203000203" pitchFamily="34" charset="0"/>
              </a:rPr>
              <a:t> – </a:t>
            </a:r>
            <a:r>
              <a:rPr lang="pt-BR" dirty="0" err="1">
                <a:latin typeface="IBM Plex Sans" panose="020B0503050203000203" pitchFamily="34" charset="0"/>
              </a:rPr>
              <a:t>Gestao</a:t>
            </a:r>
            <a:r>
              <a:rPr lang="pt-BR" dirty="0">
                <a:latin typeface="IBM Plex Sans" panose="020B0503050203000203" pitchFamily="34" charset="0"/>
              </a:rPr>
              <a:t> de configuração de infraestrutura</a:t>
            </a:r>
            <a:endParaRPr lang="pt-BR" b="0" i="0" dirty="0">
              <a:effectLst/>
              <a:latin typeface="IBM Plex Sans" panose="020B0503050203000203" pitchFamily="34" charset="0"/>
            </a:endParaRPr>
          </a:p>
          <a:p>
            <a:pPr algn="just"/>
            <a:endParaRPr lang="en-US" b="1" dirty="0"/>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spTree>
    <p:extLst>
      <p:ext uri="{BB962C8B-B14F-4D97-AF65-F5344CB8AC3E}">
        <p14:creationId xmlns:p14="http://schemas.microsoft.com/office/powerpoint/2010/main" val="22290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47516" y="166952"/>
            <a:ext cx="6992251" cy="907961"/>
          </a:xfrm>
        </p:spPr>
        <p:txBody>
          <a:bodyPr>
            <a:noAutofit/>
          </a:bodyPr>
          <a:lstStyle/>
          <a:p>
            <a:pPr marL="0" indent="0" algn="ctr">
              <a:buNone/>
            </a:pPr>
            <a:r>
              <a:rPr lang="en-US" sz="4000" b="1" dirty="0">
                <a:latin typeface="Segoe UI" panose="020B0502040204020203" pitchFamily="34" charset="0"/>
                <a:cs typeface="Segoe UI" panose="020B0502040204020203" pitchFamily="34" charset="0"/>
              </a:rPr>
              <a:t>Terraform</a:t>
            </a:r>
          </a:p>
          <a:p>
            <a:pPr marL="0" indent="0" algn="ctr">
              <a:buNone/>
            </a:pPr>
            <a:r>
              <a:rPr lang="en-US" sz="4000" b="1" dirty="0">
                <a:latin typeface="Segoe UI" panose="020B0502040204020203" pitchFamily="34" charset="0"/>
                <a:cs typeface="Segoe UI" panose="020B0502040204020203" pitchFamily="34" charset="0"/>
              </a:rPr>
              <a:t>Terraform vs Ansible</a:t>
            </a:r>
          </a:p>
        </p:txBody>
      </p:sp>
      <p:pic>
        <p:nvPicPr>
          <p:cNvPr id="3" name="Imagem 2">
            <a:extLst>
              <a:ext uri="{FF2B5EF4-FFF2-40B4-BE49-F238E27FC236}">
                <a16:creationId xmlns:a16="http://schemas.microsoft.com/office/drawing/2014/main" id="{776920DF-2550-4754-5925-BE2B1679CF7C}"/>
              </a:ext>
            </a:extLst>
          </p:cNvPr>
          <p:cNvPicPr>
            <a:picLocks noChangeAspect="1"/>
          </p:cNvPicPr>
          <p:nvPr/>
        </p:nvPicPr>
        <p:blipFill>
          <a:blip r:embed="rId4"/>
          <a:stretch>
            <a:fillRect/>
          </a:stretch>
        </p:blipFill>
        <p:spPr>
          <a:xfrm>
            <a:off x="10512190" y="6173385"/>
            <a:ext cx="1493649" cy="510584"/>
          </a:xfrm>
          <a:prstGeom prst="rect">
            <a:avLst/>
          </a:prstGeom>
        </p:spPr>
      </p:pic>
      <p:pic>
        <p:nvPicPr>
          <p:cNvPr id="7170" name="Picture 2" descr="The IaC Showdown: Terraform vs. Ansible - Spectral">
            <a:extLst>
              <a:ext uri="{FF2B5EF4-FFF2-40B4-BE49-F238E27FC236}">
                <a16:creationId xmlns:a16="http://schemas.microsoft.com/office/drawing/2014/main" id="{92C76CA8-3627-3298-845B-D2C98B00B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112" y="1631916"/>
            <a:ext cx="6835775" cy="454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217932"/>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12427</TotalTime>
  <Words>3734</Words>
  <Application>Microsoft Macintosh PowerPoint</Application>
  <PresentationFormat>Widescreen</PresentationFormat>
  <Paragraphs>209</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IBM Plex Sans</vt:lpstr>
      <vt:lpstr>Open Sans Bold</vt:lpstr>
      <vt:lpstr>Segoe UI</vt:lpstr>
      <vt:lpstr>Söhne</vt:lpstr>
      <vt:lpstr>source-serif-pro</vt:lpstr>
      <vt:lpstr>Tema do Office</vt:lpstr>
      <vt:lpstr>Terraform e Ansible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Ieso</dc:creator>
  <cp:lastModifiedBy>Ieso Dias</cp:lastModifiedBy>
  <cp:revision>2006</cp:revision>
  <cp:lastPrinted>2022-01-24T23:21:22Z</cp:lastPrinted>
  <dcterms:created xsi:type="dcterms:W3CDTF">2020-06-28T23:48:12Z</dcterms:created>
  <dcterms:modified xsi:type="dcterms:W3CDTF">2024-03-11T02:44:38Z</dcterms:modified>
</cp:coreProperties>
</file>